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9.xml" ContentType="application/vnd.openxmlformats-officedocument.drawingml.chart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Default Extension="gif" ContentType="image/gif"/>
  <Override PartName="/ppt/comments/comment1.xml" ContentType="application/vnd.openxmlformats-officedocument.presentationml.comments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omments/comment2.xml" ContentType="application/vnd.openxmlformats-officedocument.presentationml.comments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charts/chart8.xml" ContentType="application/vnd.openxmlformats-officedocument.drawingml.char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handoutMasterIdLst>
    <p:handoutMasterId r:id="rId33"/>
  </p:handoutMasterIdLst>
  <p:sldIdLst>
    <p:sldId id="256" r:id="rId2"/>
    <p:sldId id="289" r:id="rId3"/>
    <p:sldId id="308" r:id="rId4"/>
    <p:sldId id="307" r:id="rId5"/>
    <p:sldId id="257" r:id="rId6"/>
    <p:sldId id="281" r:id="rId7"/>
    <p:sldId id="259" r:id="rId8"/>
    <p:sldId id="295" r:id="rId9"/>
    <p:sldId id="315" r:id="rId10"/>
    <p:sldId id="290" r:id="rId11"/>
    <p:sldId id="298" r:id="rId12"/>
    <p:sldId id="260" r:id="rId13"/>
    <p:sldId id="291" r:id="rId14"/>
    <p:sldId id="292" r:id="rId15"/>
    <p:sldId id="264" r:id="rId16"/>
    <p:sldId id="267" r:id="rId17"/>
    <p:sldId id="293" r:id="rId18"/>
    <p:sldId id="313" r:id="rId19"/>
    <p:sldId id="283" r:id="rId20"/>
    <p:sldId id="309" r:id="rId21"/>
    <p:sldId id="296" r:id="rId22"/>
    <p:sldId id="310" r:id="rId23"/>
    <p:sldId id="270" r:id="rId24"/>
    <p:sldId id="299" r:id="rId25"/>
    <p:sldId id="311" r:id="rId26"/>
    <p:sldId id="314" r:id="rId27"/>
    <p:sldId id="312" r:id="rId28"/>
    <p:sldId id="282" r:id="rId29"/>
    <p:sldId id="276" r:id="rId30"/>
    <p:sldId id="306" r:id="rId31"/>
  </p:sldIdLst>
  <p:sldSz cx="9144000" cy="6858000" type="screen4x3"/>
  <p:notesSz cx="6934200" cy="92329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wb304103" initials="ms" lastIdx="5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67" autoAdjust="0"/>
  </p:normalViewPr>
  <p:slideViewPr>
    <p:cSldViewPr>
      <p:cViewPr varScale="1">
        <p:scale>
          <a:sx n="71" d="100"/>
          <a:sy n="71" d="100"/>
        </p:scale>
        <p:origin x="-104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ZAMBIA\Public%20ACT\files%20from%20Jed\mirja's%20calculations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ZAMBIA\Public%20ACT\files%20from%20Jed\mirja's%20calculations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ZAMBIA\Public%20ACT\files%20from%20Jed\mirja's%20calculations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ZAMBIA\Public%20ACT\files%20from%20Jed\outcome%20calculations_prashant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ZAMBIA\Public%20ACT\files%20from%20Jed\outcome%20calculations_prashant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ZAMBIA\Public%20ACT\files%20from%20Jed\mirja's%20calculations.xlsx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C:\ZAMBIA\Public%20ACT\files%20from%20Jed\mirja's%20calculations.xlsx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C:\ZAMBIA\Public%20ACT\files%20from%20Jed\Reporting%20Rates%20by%20district15.03.10.xlsx" TargetMode="Externa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wb304103\Desktop\TablesForMondayMarch152010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Sheet2!$C$2</c:f>
              <c:strCache>
                <c:ptCount val="1"/>
                <c:pt idx="0">
                  <c:v>MIS 2006</c:v>
                </c:pt>
              </c:strCache>
            </c:strRef>
          </c:tx>
          <c:spPr>
            <a:solidFill>
              <a:schemeClr val="tx2">
                <a:lumMod val="20000"/>
                <a:lumOff val="80000"/>
              </a:schemeClr>
            </a:solidFill>
          </c:spPr>
          <c:cat>
            <c:strRef>
              <c:f>Sheet2!$B$3:$B$5</c:f>
              <c:strCache>
                <c:ptCount val="3"/>
                <c:pt idx="0">
                  <c:v>% of children &lt;5yrs slept under ITN last night</c:v>
                </c:pt>
                <c:pt idx="1">
                  <c:v>% househols sprayed previous 12 months</c:v>
                </c:pt>
                <c:pt idx="2">
                  <c:v>% mothers who took 2+ doses of IPT</c:v>
                </c:pt>
              </c:strCache>
            </c:strRef>
          </c:cat>
          <c:val>
            <c:numRef>
              <c:f>Sheet2!$C$3:$C$5</c:f>
              <c:numCache>
                <c:formatCode>General</c:formatCode>
                <c:ptCount val="3"/>
                <c:pt idx="0">
                  <c:v>24.3</c:v>
                </c:pt>
                <c:pt idx="1">
                  <c:v>24.8</c:v>
                </c:pt>
                <c:pt idx="2">
                  <c:v>58.9</c:v>
                </c:pt>
              </c:numCache>
            </c:numRef>
          </c:val>
        </c:ser>
        <c:ser>
          <c:idx val="1"/>
          <c:order val="1"/>
          <c:tx>
            <c:strRef>
              <c:f>Sheet2!$D$2</c:f>
              <c:strCache>
                <c:ptCount val="1"/>
                <c:pt idx="0">
                  <c:v>MIS 2008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</c:spPr>
          <c:cat>
            <c:strRef>
              <c:f>Sheet2!$B$3:$B$5</c:f>
              <c:strCache>
                <c:ptCount val="3"/>
                <c:pt idx="0">
                  <c:v>% of children &lt;5yrs slept under ITN last night</c:v>
                </c:pt>
                <c:pt idx="1">
                  <c:v>% househols sprayed previous 12 months</c:v>
                </c:pt>
                <c:pt idx="2">
                  <c:v>% mothers who took 2+ doses of IPT</c:v>
                </c:pt>
              </c:strCache>
            </c:strRef>
          </c:cat>
          <c:val>
            <c:numRef>
              <c:f>Sheet2!$D$3:$D$5</c:f>
              <c:numCache>
                <c:formatCode>General</c:formatCode>
                <c:ptCount val="3"/>
                <c:pt idx="0">
                  <c:v>41.1</c:v>
                </c:pt>
                <c:pt idx="1">
                  <c:v>42.7</c:v>
                </c:pt>
                <c:pt idx="2">
                  <c:v>66.099999999999994</c:v>
                </c:pt>
              </c:numCache>
            </c:numRef>
          </c:val>
        </c:ser>
        <c:shape val="box"/>
        <c:axId val="85065088"/>
        <c:axId val="85501056"/>
        <c:axId val="0"/>
      </c:bar3DChart>
      <c:catAx>
        <c:axId val="85065088"/>
        <c:scaling>
          <c:orientation val="minMax"/>
        </c:scaling>
        <c:axPos val="b"/>
        <c:tickLblPos val="nextTo"/>
        <c:crossAx val="85501056"/>
        <c:crosses val="autoZero"/>
        <c:auto val="1"/>
        <c:lblAlgn val="ctr"/>
        <c:lblOffset val="100"/>
      </c:catAx>
      <c:valAx>
        <c:axId val="85501056"/>
        <c:scaling>
          <c:orientation val="minMax"/>
        </c:scaling>
        <c:axPos val="l"/>
        <c:majorGridlines/>
        <c:numFmt formatCode="General" sourceLinked="1"/>
        <c:tickLblPos val="nextTo"/>
        <c:crossAx val="8506508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3280686789151361"/>
          <c:y val="0.89660679133858368"/>
          <c:w val="0.15052646544181988"/>
          <c:h val="8.0244969378827816E-2"/>
        </c:manualLayout>
      </c:layout>
    </c:legend>
    <c:plotVisOnly val="1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view3D>
      <c:rAngAx val="1"/>
    </c:view3D>
    <c:plotArea>
      <c:layout>
        <c:manualLayout>
          <c:layoutTarget val="inner"/>
          <c:xMode val="edge"/>
          <c:yMode val="edge"/>
          <c:x val="7.3033984976016028E-2"/>
          <c:y val="2.2601924759405107E-2"/>
          <c:w val="0.7712489818083087"/>
          <c:h val="0.83041353164187814"/>
        </c:manualLayout>
      </c:layout>
      <c:bar3DChart>
        <c:barDir val="col"/>
        <c:grouping val="clustered"/>
        <c:ser>
          <c:idx val="0"/>
          <c:order val="0"/>
          <c:tx>
            <c:strRef>
              <c:f>Sheet2!$C$6</c:f>
              <c:strCache>
                <c:ptCount val="1"/>
                <c:pt idx="0">
                  <c:v>MIS 2006</c:v>
                </c:pt>
              </c:strCache>
            </c:strRef>
          </c:tx>
          <c:spPr>
            <a:solidFill>
              <a:srgbClr val="C0504D">
                <a:lumMod val="60000"/>
                <a:lumOff val="40000"/>
              </a:srgbClr>
            </a:solidFill>
          </c:spPr>
          <c:cat>
            <c:strRef>
              <c:f>Sheet2!$B$7:$B$8</c:f>
              <c:strCache>
                <c:ptCount val="2"/>
                <c:pt idx="0">
                  <c:v>% children took antimalarial within 24h</c:v>
                </c:pt>
                <c:pt idx="1">
                  <c:v> % children took Coartem within 24h</c:v>
                </c:pt>
              </c:strCache>
            </c:strRef>
          </c:cat>
          <c:val>
            <c:numRef>
              <c:f>Sheet2!$C$7:$C$8</c:f>
              <c:numCache>
                <c:formatCode>General</c:formatCode>
                <c:ptCount val="2"/>
                <c:pt idx="0">
                  <c:v>31.8</c:v>
                </c:pt>
                <c:pt idx="1">
                  <c:v>9.6</c:v>
                </c:pt>
              </c:numCache>
            </c:numRef>
          </c:val>
        </c:ser>
        <c:ser>
          <c:idx val="1"/>
          <c:order val="1"/>
          <c:tx>
            <c:strRef>
              <c:f>Sheet2!$D$6</c:f>
              <c:strCache>
                <c:ptCount val="1"/>
                <c:pt idx="0">
                  <c:v>MIS 2008</c:v>
                </c:pt>
              </c:strCache>
            </c:strRef>
          </c:tx>
          <c:cat>
            <c:strRef>
              <c:f>Sheet2!$B$7:$B$8</c:f>
              <c:strCache>
                <c:ptCount val="2"/>
                <c:pt idx="0">
                  <c:v>% children took antimalarial within 24h</c:v>
                </c:pt>
                <c:pt idx="1">
                  <c:v> % children took Coartem within 24h</c:v>
                </c:pt>
              </c:strCache>
            </c:strRef>
          </c:cat>
          <c:val>
            <c:numRef>
              <c:f>Sheet2!$D$7:$D$8</c:f>
              <c:numCache>
                <c:formatCode>General</c:formatCode>
                <c:ptCount val="2"/>
                <c:pt idx="0">
                  <c:v>28.9</c:v>
                </c:pt>
                <c:pt idx="1">
                  <c:v>12.7</c:v>
                </c:pt>
              </c:numCache>
            </c:numRef>
          </c:val>
        </c:ser>
        <c:shape val="box"/>
        <c:axId val="85333504"/>
        <c:axId val="85335040"/>
        <c:axId val="0"/>
      </c:bar3DChart>
      <c:catAx>
        <c:axId val="85333504"/>
        <c:scaling>
          <c:orientation val="minMax"/>
        </c:scaling>
        <c:axPos val="b"/>
        <c:tickLblPos val="nextTo"/>
        <c:crossAx val="85335040"/>
        <c:crosses val="autoZero"/>
        <c:auto val="1"/>
        <c:lblAlgn val="ctr"/>
        <c:lblOffset val="100"/>
      </c:catAx>
      <c:valAx>
        <c:axId val="85335040"/>
        <c:scaling>
          <c:orientation val="minMax"/>
          <c:max val="70"/>
        </c:scaling>
        <c:axPos val="l"/>
        <c:majorGridlines>
          <c:spPr>
            <a:ln w="3175"/>
          </c:spPr>
        </c:majorGridlines>
        <c:numFmt formatCode="General" sourceLinked="1"/>
        <c:tickLblPos val="nextTo"/>
        <c:crossAx val="85333504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0852362204724351"/>
          <c:y val="0.9181083223972003"/>
          <c:w val="0.2026769536872407"/>
          <c:h val="8.1891677602799653E-2"/>
        </c:manualLayout>
      </c:layout>
    </c:legend>
    <c:plotVisOnly val="1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plotArea>
      <c:layout/>
      <c:barChart>
        <c:barDir val="bar"/>
        <c:grouping val="clustered"/>
        <c:ser>
          <c:idx val="0"/>
          <c:order val="0"/>
          <c:tx>
            <c:strRef>
              <c:f>'P(stockout)HF_baseline'!$B$1</c:f>
              <c:strCache>
                <c:ptCount val="1"/>
                <c:pt idx="0">
                  <c:v>HF</c:v>
                </c:pt>
              </c:strCache>
            </c:strRef>
          </c:tx>
          <c:dLbls>
            <c:txPr>
              <a:bodyPr/>
              <a:lstStyle/>
              <a:p>
                <a:pPr>
                  <a:defRPr sz="700" baseline="0"/>
                </a:pPr>
                <a:endParaRPr lang="en-US"/>
              </a:p>
            </c:txPr>
            <c:showVal val="1"/>
          </c:dLbls>
          <c:cat>
            <c:strRef>
              <c:f>'P(stockout)HF_baseline'!$A$2:$A$11</c:f>
              <c:strCache>
                <c:ptCount val="10"/>
                <c:pt idx="0">
                  <c:v>AL 1x6</c:v>
                </c:pt>
                <c:pt idx="1">
                  <c:v>AL 2x6</c:v>
                </c:pt>
                <c:pt idx="2">
                  <c:v>AL 3x6</c:v>
                </c:pt>
                <c:pt idx="3">
                  <c:v>AL 4x6</c:v>
                </c:pt>
                <c:pt idx="4">
                  <c:v>Amoxicillin Suspension</c:v>
                </c:pt>
                <c:pt idx="5">
                  <c:v>Benzyl Penicillin</c:v>
                </c:pt>
                <c:pt idx="6">
                  <c:v>CTX</c:v>
                </c:pt>
                <c:pt idx="7">
                  <c:v>OralconF </c:v>
                </c:pt>
                <c:pt idx="8">
                  <c:v>Quinine Injection</c:v>
                </c:pt>
                <c:pt idx="9">
                  <c:v>Quinine Tabs</c:v>
                </c:pt>
              </c:strCache>
            </c:strRef>
          </c:cat>
          <c:val>
            <c:numRef>
              <c:f>'P(stockout)HF_baseline'!$B$2:$B$11</c:f>
              <c:numCache>
                <c:formatCode>0%</c:formatCode>
                <c:ptCount val="10"/>
                <c:pt idx="0">
                  <c:v>0.4225352</c:v>
                </c:pt>
                <c:pt idx="1">
                  <c:v>0.38028170000000006</c:v>
                </c:pt>
                <c:pt idx="2">
                  <c:v>0.33802820000000011</c:v>
                </c:pt>
                <c:pt idx="3">
                  <c:v>0.33802820000000011</c:v>
                </c:pt>
                <c:pt idx="4">
                  <c:v>0.71830989999999995</c:v>
                </c:pt>
                <c:pt idx="5">
                  <c:v>0.2253521</c:v>
                </c:pt>
                <c:pt idx="6">
                  <c:v>0.4507042</c:v>
                </c:pt>
                <c:pt idx="7">
                  <c:v>0.40845070000000006</c:v>
                </c:pt>
                <c:pt idx="8">
                  <c:v>0.33802820000000011</c:v>
                </c:pt>
                <c:pt idx="9">
                  <c:v>8.4507000000000054E-2</c:v>
                </c:pt>
              </c:numCache>
            </c:numRef>
          </c:val>
        </c:ser>
        <c:ser>
          <c:idx val="1"/>
          <c:order val="1"/>
          <c:tx>
            <c:strRef>
              <c:f>'P(stockout)HF_baseline'!$C$1</c:f>
              <c:strCache>
                <c:ptCount val="1"/>
                <c:pt idx="0">
                  <c:v>DHO</c:v>
                </c:pt>
              </c:strCache>
            </c:strRef>
          </c:tx>
          <c:dLbls>
            <c:txPr>
              <a:bodyPr/>
              <a:lstStyle/>
              <a:p>
                <a:pPr>
                  <a:defRPr sz="700" baseline="0"/>
                </a:pPr>
                <a:endParaRPr lang="en-US"/>
              </a:p>
            </c:txPr>
            <c:showVal val="1"/>
          </c:dLbls>
          <c:cat>
            <c:strRef>
              <c:f>'P(stockout)HF_baseline'!$A$2:$A$11</c:f>
              <c:strCache>
                <c:ptCount val="10"/>
                <c:pt idx="0">
                  <c:v>AL 1x6</c:v>
                </c:pt>
                <c:pt idx="1">
                  <c:v>AL 2x6</c:v>
                </c:pt>
                <c:pt idx="2">
                  <c:v>AL 3x6</c:v>
                </c:pt>
                <c:pt idx="3">
                  <c:v>AL 4x6</c:v>
                </c:pt>
                <c:pt idx="4">
                  <c:v>Amoxicillin Suspension</c:v>
                </c:pt>
                <c:pt idx="5">
                  <c:v>Benzyl Penicillin</c:v>
                </c:pt>
                <c:pt idx="6">
                  <c:v>CTX</c:v>
                </c:pt>
                <c:pt idx="7">
                  <c:v>OralconF </c:v>
                </c:pt>
                <c:pt idx="8">
                  <c:v>Quinine Injection</c:v>
                </c:pt>
                <c:pt idx="9">
                  <c:v>Quinine Tabs</c:v>
                </c:pt>
              </c:strCache>
            </c:strRef>
          </c:cat>
          <c:val>
            <c:numRef>
              <c:f>'P(stockout)HF_baseline'!$C$2:$C$11</c:f>
              <c:numCache>
                <c:formatCode>0%</c:formatCode>
                <c:ptCount val="10"/>
                <c:pt idx="0">
                  <c:v>4.9000000000000007E-3</c:v>
                </c:pt>
                <c:pt idx="1">
                  <c:v>4.9000000000000007E-3</c:v>
                </c:pt>
                <c:pt idx="2">
                  <c:v>4.9000000000000007E-3</c:v>
                </c:pt>
                <c:pt idx="3">
                  <c:v>4.9000000000000007E-3</c:v>
                </c:pt>
                <c:pt idx="4">
                  <c:v>0.5</c:v>
                </c:pt>
                <c:pt idx="5">
                  <c:v>0.33333330000000005</c:v>
                </c:pt>
                <c:pt idx="6">
                  <c:v>0.1666667</c:v>
                </c:pt>
                <c:pt idx="7">
                  <c:v>0.33333330000000005</c:v>
                </c:pt>
                <c:pt idx="8">
                  <c:v>4.9000000000000007E-3</c:v>
                </c:pt>
                <c:pt idx="9">
                  <c:v>4.9000000000000007E-3</c:v>
                </c:pt>
              </c:numCache>
            </c:numRef>
          </c:val>
        </c:ser>
        <c:axId val="85366656"/>
        <c:axId val="85368192"/>
      </c:barChart>
      <c:catAx>
        <c:axId val="85366656"/>
        <c:scaling>
          <c:orientation val="minMax"/>
        </c:scaling>
        <c:axPos val="l"/>
        <c:tickLblPos val="nextTo"/>
        <c:crossAx val="85368192"/>
        <c:crosses val="autoZero"/>
        <c:auto val="1"/>
        <c:lblAlgn val="ctr"/>
        <c:lblOffset val="100"/>
      </c:catAx>
      <c:valAx>
        <c:axId val="85368192"/>
        <c:scaling>
          <c:orientation val="minMax"/>
        </c:scaling>
        <c:axPos val="b"/>
        <c:numFmt formatCode="0%" sourceLinked="1"/>
        <c:tickLblPos val="nextTo"/>
        <c:crossAx val="85366656"/>
        <c:crosses val="autoZero"/>
        <c:crossBetween val="between"/>
      </c:valAx>
    </c:plotArea>
    <c:legend>
      <c:legendPos val="r"/>
      <c:layout/>
    </c:legend>
    <c:plotVisOnly val="1"/>
  </c:chart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plotArea>
      <c:layout/>
      <c:barChart>
        <c:barDir val="bar"/>
        <c:grouping val="clustered"/>
        <c:ser>
          <c:idx val="0"/>
          <c:order val="0"/>
          <c:tx>
            <c:strRef>
              <c:f>mixed_HF!$B$7</c:f>
              <c:strCache>
                <c:ptCount val="1"/>
                <c:pt idx="0">
                  <c:v>A endline</c:v>
                </c:pt>
              </c:strCache>
            </c:strRef>
          </c:tx>
          <c:dLbls>
            <c:showVal val="1"/>
          </c:dLbls>
          <c:cat>
            <c:strRef>
              <c:f>mixed_HF!$A$8:$A$22</c:f>
              <c:strCache>
                <c:ptCount val="15"/>
                <c:pt idx="0">
                  <c:v>AL 1x6*</c:v>
                </c:pt>
                <c:pt idx="1">
                  <c:v>AL 2x6*</c:v>
                </c:pt>
                <c:pt idx="2">
                  <c:v>AL 3x6 </c:v>
                </c:pt>
                <c:pt idx="3">
                  <c:v>AL 4x6 </c:v>
                </c:pt>
                <c:pt idx="4">
                  <c:v>Amoxicillin Suspension</c:v>
                </c:pt>
                <c:pt idx="5">
                  <c:v>Benzyl Penicillin Inj.</c:v>
                </c:pt>
                <c:pt idx="6">
                  <c:v>CTX*</c:v>
                </c:pt>
                <c:pt idx="7">
                  <c:v>DepoProvera*</c:v>
                </c:pt>
                <c:pt idx="8">
                  <c:v>Malaria RDTs</c:v>
                </c:pt>
                <c:pt idx="9">
                  <c:v>Male Condoms</c:v>
                </c:pt>
                <c:pt idx="10">
                  <c:v>Metronidazole</c:v>
                </c:pt>
                <c:pt idx="11">
                  <c:v>OralconF*</c:v>
                </c:pt>
                <c:pt idx="12">
                  <c:v>Quinine Injection</c:v>
                </c:pt>
                <c:pt idx="13">
                  <c:v>Quinine Tabs</c:v>
                </c:pt>
                <c:pt idx="14">
                  <c:v>SP</c:v>
                </c:pt>
              </c:strCache>
            </c:strRef>
          </c:cat>
          <c:val>
            <c:numRef>
              <c:f>mixed_HF!$B$8:$B$22</c:f>
              <c:numCache>
                <c:formatCode>0%</c:formatCode>
                <c:ptCount val="15"/>
                <c:pt idx="0">
                  <c:v>0.30434780000000028</c:v>
                </c:pt>
                <c:pt idx="1">
                  <c:v>0.24637680000000001</c:v>
                </c:pt>
                <c:pt idx="2">
                  <c:v>0.21739130000000023</c:v>
                </c:pt>
                <c:pt idx="3">
                  <c:v>0.40579709999999997</c:v>
                </c:pt>
                <c:pt idx="4">
                  <c:v>0.31428570000000028</c:v>
                </c:pt>
                <c:pt idx="5">
                  <c:v>4.2857100000000002E-2</c:v>
                </c:pt>
                <c:pt idx="6">
                  <c:v>0.37142860000000055</c:v>
                </c:pt>
                <c:pt idx="7">
                  <c:v>0.17142859999999999</c:v>
                </c:pt>
                <c:pt idx="8">
                  <c:v>0.1857143000000003</c:v>
                </c:pt>
                <c:pt idx="9">
                  <c:v>0.1285714</c:v>
                </c:pt>
                <c:pt idx="10">
                  <c:v>0.4428571</c:v>
                </c:pt>
                <c:pt idx="11">
                  <c:v>0.15714290000000014</c:v>
                </c:pt>
                <c:pt idx="12">
                  <c:v>0.15714290000000014</c:v>
                </c:pt>
                <c:pt idx="13">
                  <c:v>7.1428599999999995E-2</c:v>
                </c:pt>
                <c:pt idx="14">
                  <c:v>0.46376810000000002</c:v>
                </c:pt>
              </c:numCache>
            </c:numRef>
          </c:val>
        </c:ser>
        <c:ser>
          <c:idx val="1"/>
          <c:order val="1"/>
          <c:tx>
            <c:strRef>
              <c:f>mixed_HF!$C$7</c:f>
              <c:strCache>
                <c:ptCount val="1"/>
                <c:pt idx="0">
                  <c:v>A baseline</c:v>
                </c:pt>
              </c:strCache>
            </c:strRef>
          </c:tx>
          <c:cat>
            <c:strRef>
              <c:f>mixed_HF!$A$8:$A$22</c:f>
              <c:strCache>
                <c:ptCount val="15"/>
                <c:pt idx="0">
                  <c:v>AL 1x6*</c:v>
                </c:pt>
                <c:pt idx="1">
                  <c:v>AL 2x6*</c:v>
                </c:pt>
                <c:pt idx="2">
                  <c:v>AL 3x6 </c:v>
                </c:pt>
                <c:pt idx="3">
                  <c:v>AL 4x6 </c:v>
                </c:pt>
                <c:pt idx="4">
                  <c:v>Amoxicillin Suspension</c:v>
                </c:pt>
                <c:pt idx="5">
                  <c:v>Benzyl Penicillin Inj.</c:v>
                </c:pt>
                <c:pt idx="6">
                  <c:v>CTX*</c:v>
                </c:pt>
                <c:pt idx="7">
                  <c:v>DepoProvera*</c:v>
                </c:pt>
                <c:pt idx="8">
                  <c:v>Malaria RDTs</c:v>
                </c:pt>
                <c:pt idx="9">
                  <c:v>Male Condoms</c:v>
                </c:pt>
                <c:pt idx="10">
                  <c:v>Metronidazole</c:v>
                </c:pt>
                <c:pt idx="11">
                  <c:v>OralconF*</c:v>
                </c:pt>
                <c:pt idx="12">
                  <c:v>Quinine Injection</c:v>
                </c:pt>
                <c:pt idx="13">
                  <c:v>Quinine Tabs</c:v>
                </c:pt>
                <c:pt idx="14">
                  <c:v>SP</c:v>
                </c:pt>
              </c:strCache>
            </c:strRef>
          </c:cat>
          <c:val>
            <c:numRef>
              <c:f>mixed_HF!$C$8:$C$22</c:f>
              <c:numCache>
                <c:formatCode>0%</c:formatCode>
                <c:ptCount val="15"/>
                <c:pt idx="0">
                  <c:v>0.33846150000000047</c:v>
                </c:pt>
                <c:pt idx="1">
                  <c:v>0.46153850000000002</c:v>
                </c:pt>
                <c:pt idx="2">
                  <c:v>0.43076920000000002</c:v>
                </c:pt>
                <c:pt idx="3">
                  <c:v>0.4</c:v>
                </c:pt>
                <c:pt idx="4">
                  <c:v>0.73846160000000005</c:v>
                </c:pt>
                <c:pt idx="5">
                  <c:v>0.24615380000000001</c:v>
                </c:pt>
                <c:pt idx="6">
                  <c:v>0.41538460000000055</c:v>
                </c:pt>
                <c:pt idx="7">
                  <c:v>0.38461540000000027</c:v>
                </c:pt>
                <c:pt idx="8">
                  <c:v>0.46153850000000002</c:v>
                </c:pt>
                <c:pt idx="9">
                  <c:v>0.26153850000000001</c:v>
                </c:pt>
                <c:pt idx="10">
                  <c:v>0.6153845999999995</c:v>
                </c:pt>
                <c:pt idx="11">
                  <c:v>0.58461540000000001</c:v>
                </c:pt>
                <c:pt idx="12">
                  <c:v>0.47692310000000032</c:v>
                </c:pt>
                <c:pt idx="13">
                  <c:v>3.076920000000001E-2</c:v>
                </c:pt>
                <c:pt idx="14">
                  <c:v>0.58461540000000001</c:v>
                </c:pt>
              </c:numCache>
            </c:numRef>
          </c:val>
        </c:ser>
        <c:axId val="85490688"/>
        <c:axId val="91099904"/>
      </c:barChart>
      <c:catAx>
        <c:axId val="85490688"/>
        <c:scaling>
          <c:orientation val="minMax"/>
        </c:scaling>
        <c:axPos val="l"/>
        <c:tickLblPos val="nextTo"/>
        <c:crossAx val="91099904"/>
        <c:crosses val="autoZero"/>
        <c:auto val="1"/>
        <c:lblAlgn val="ctr"/>
        <c:lblOffset val="100"/>
      </c:catAx>
      <c:valAx>
        <c:axId val="91099904"/>
        <c:scaling>
          <c:orientation val="minMax"/>
        </c:scaling>
        <c:axPos val="b"/>
        <c:numFmt formatCode="0%" sourceLinked="1"/>
        <c:tickLblPos val="nextTo"/>
        <c:crossAx val="85490688"/>
        <c:crosses val="autoZero"/>
        <c:crossBetween val="between"/>
      </c:valAx>
    </c:plotArea>
    <c:legend>
      <c:legendPos val="r"/>
      <c:layout/>
    </c:legend>
    <c:plotVisOnly val="1"/>
  </c:chart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plotArea>
      <c:layout/>
      <c:barChart>
        <c:barDir val="bar"/>
        <c:grouping val="clustered"/>
        <c:ser>
          <c:idx val="0"/>
          <c:order val="0"/>
          <c:tx>
            <c:strRef>
              <c:f>mixed_HF!$B$24</c:f>
              <c:strCache>
                <c:ptCount val="1"/>
                <c:pt idx="0">
                  <c:v>B endline</c:v>
                </c:pt>
              </c:strCache>
            </c:strRef>
          </c:tx>
          <c:dLbls>
            <c:showVal val="1"/>
          </c:dLbls>
          <c:cat>
            <c:strRef>
              <c:f>mixed_HF!$A$25:$A$39</c:f>
              <c:strCache>
                <c:ptCount val="15"/>
                <c:pt idx="0">
                  <c:v>AL 1x6*</c:v>
                </c:pt>
                <c:pt idx="1">
                  <c:v>AL 2x6*</c:v>
                </c:pt>
                <c:pt idx="2">
                  <c:v>AL 3x6*</c:v>
                </c:pt>
                <c:pt idx="3">
                  <c:v>AL 4x6*</c:v>
                </c:pt>
                <c:pt idx="4">
                  <c:v>Amoxicillin Suspension*</c:v>
                </c:pt>
                <c:pt idx="5">
                  <c:v>Benzyl Penicillin</c:v>
                </c:pt>
                <c:pt idx="6">
                  <c:v>CTX*</c:v>
                </c:pt>
                <c:pt idx="7">
                  <c:v>DepoProvera*</c:v>
                </c:pt>
                <c:pt idx="8">
                  <c:v>Malaria RDTs</c:v>
                </c:pt>
                <c:pt idx="9">
                  <c:v>Male Condoms*</c:v>
                </c:pt>
                <c:pt idx="10">
                  <c:v>Metronidazole</c:v>
                </c:pt>
                <c:pt idx="11">
                  <c:v>OralconF </c:v>
                </c:pt>
                <c:pt idx="12">
                  <c:v>Quinine Injection*</c:v>
                </c:pt>
                <c:pt idx="13">
                  <c:v>Quinine Tabs*</c:v>
                </c:pt>
                <c:pt idx="14">
                  <c:v>SP*</c:v>
                </c:pt>
              </c:strCache>
            </c:strRef>
          </c:cat>
          <c:val>
            <c:numRef>
              <c:f>mixed_HF!$B$25:$B$39</c:f>
              <c:numCache>
                <c:formatCode>0%</c:formatCode>
                <c:ptCount val="15"/>
                <c:pt idx="0">
                  <c:v>0.11940300000000002</c:v>
                </c:pt>
                <c:pt idx="1">
                  <c:v>7.4626899999999996E-2</c:v>
                </c:pt>
                <c:pt idx="2">
                  <c:v>5.9701500000000046E-2</c:v>
                </c:pt>
                <c:pt idx="3">
                  <c:v>0.11940300000000002</c:v>
                </c:pt>
                <c:pt idx="4">
                  <c:v>0.16417909999999997</c:v>
                </c:pt>
                <c:pt idx="5">
                  <c:v>4.4776100000000034E-2</c:v>
                </c:pt>
                <c:pt idx="6">
                  <c:v>0.32835820000000054</c:v>
                </c:pt>
                <c:pt idx="7">
                  <c:v>1.0000000000000011E-4</c:v>
                </c:pt>
                <c:pt idx="8">
                  <c:v>0.1791045</c:v>
                </c:pt>
                <c:pt idx="9">
                  <c:v>5.9701500000000046E-2</c:v>
                </c:pt>
                <c:pt idx="10">
                  <c:v>0.41791050000000041</c:v>
                </c:pt>
                <c:pt idx="11">
                  <c:v>7.4626899999999996E-2</c:v>
                </c:pt>
                <c:pt idx="12">
                  <c:v>2.9850700000000001E-2</c:v>
                </c:pt>
                <c:pt idx="13">
                  <c:v>0.11940300000000002</c:v>
                </c:pt>
                <c:pt idx="14">
                  <c:v>0.16417909999999997</c:v>
                </c:pt>
              </c:numCache>
            </c:numRef>
          </c:val>
        </c:ser>
        <c:ser>
          <c:idx val="1"/>
          <c:order val="1"/>
          <c:tx>
            <c:strRef>
              <c:f>mixed_HF!$C$24</c:f>
              <c:strCache>
                <c:ptCount val="1"/>
                <c:pt idx="0">
                  <c:v>B baseline</c:v>
                </c:pt>
              </c:strCache>
            </c:strRef>
          </c:tx>
          <c:cat>
            <c:strRef>
              <c:f>mixed_HF!$A$25:$A$39</c:f>
              <c:strCache>
                <c:ptCount val="15"/>
                <c:pt idx="0">
                  <c:v>AL 1x6*</c:v>
                </c:pt>
                <c:pt idx="1">
                  <c:v>AL 2x6*</c:v>
                </c:pt>
                <c:pt idx="2">
                  <c:v>AL 3x6*</c:v>
                </c:pt>
                <c:pt idx="3">
                  <c:v>AL 4x6*</c:v>
                </c:pt>
                <c:pt idx="4">
                  <c:v>Amoxicillin Suspension*</c:v>
                </c:pt>
                <c:pt idx="5">
                  <c:v>Benzyl Penicillin</c:v>
                </c:pt>
                <c:pt idx="6">
                  <c:v>CTX*</c:v>
                </c:pt>
                <c:pt idx="7">
                  <c:v>DepoProvera*</c:v>
                </c:pt>
                <c:pt idx="8">
                  <c:v>Malaria RDTs</c:v>
                </c:pt>
                <c:pt idx="9">
                  <c:v>Male Condoms*</c:v>
                </c:pt>
                <c:pt idx="10">
                  <c:v>Metronidazole</c:v>
                </c:pt>
                <c:pt idx="11">
                  <c:v>OralconF </c:v>
                </c:pt>
                <c:pt idx="12">
                  <c:v>Quinine Injection*</c:v>
                </c:pt>
                <c:pt idx="13">
                  <c:v>Quinine Tabs*</c:v>
                </c:pt>
                <c:pt idx="14">
                  <c:v>SP*</c:v>
                </c:pt>
              </c:strCache>
            </c:strRef>
          </c:cat>
          <c:val>
            <c:numRef>
              <c:f>mixed_HF!$C$25:$C$39</c:f>
              <c:numCache>
                <c:formatCode>0%</c:formatCode>
                <c:ptCount val="15"/>
                <c:pt idx="0">
                  <c:v>0.43333330000000025</c:v>
                </c:pt>
                <c:pt idx="1">
                  <c:v>0.55000000000000004</c:v>
                </c:pt>
                <c:pt idx="2">
                  <c:v>0.48333330000000002</c:v>
                </c:pt>
                <c:pt idx="3">
                  <c:v>0.4</c:v>
                </c:pt>
                <c:pt idx="4">
                  <c:v>0.71666660000000004</c:v>
                </c:pt>
                <c:pt idx="5">
                  <c:v>0.2</c:v>
                </c:pt>
                <c:pt idx="6">
                  <c:v>0.4</c:v>
                </c:pt>
                <c:pt idx="7">
                  <c:v>0.45</c:v>
                </c:pt>
                <c:pt idx="8">
                  <c:v>0.43333330000000025</c:v>
                </c:pt>
                <c:pt idx="9">
                  <c:v>0.31666670000000041</c:v>
                </c:pt>
                <c:pt idx="10">
                  <c:v>0.53333339999999918</c:v>
                </c:pt>
                <c:pt idx="11">
                  <c:v>0.70000000000000051</c:v>
                </c:pt>
                <c:pt idx="12">
                  <c:v>0.46666670000000032</c:v>
                </c:pt>
                <c:pt idx="13">
                  <c:v>0.18333330000000017</c:v>
                </c:pt>
                <c:pt idx="14">
                  <c:v>0.51666669999999959</c:v>
                </c:pt>
              </c:numCache>
            </c:numRef>
          </c:val>
        </c:ser>
        <c:axId val="91121152"/>
        <c:axId val="91122688"/>
      </c:barChart>
      <c:catAx>
        <c:axId val="91121152"/>
        <c:scaling>
          <c:orientation val="minMax"/>
        </c:scaling>
        <c:axPos val="l"/>
        <c:tickLblPos val="nextTo"/>
        <c:crossAx val="91122688"/>
        <c:crosses val="autoZero"/>
        <c:auto val="1"/>
        <c:lblAlgn val="ctr"/>
        <c:lblOffset val="100"/>
      </c:catAx>
      <c:valAx>
        <c:axId val="91122688"/>
        <c:scaling>
          <c:orientation val="minMax"/>
        </c:scaling>
        <c:axPos val="b"/>
        <c:numFmt formatCode="0%" sourceLinked="1"/>
        <c:tickLblPos val="nextTo"/>
        <c:crossAx val="91121152"/>
        <c:crosses val="autoZero"/>
        <c:crossBetween val="between"/>
      </c:valAx>
    </c:plotArea>
    <c:legend>
      <c:legendPos val="r"/>
      <c:layout/>
    </c:legend>
    <c:plotVisOnly val="1"/>
  </c:chart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'days stockout'!$B$1:$B$2</c:f>
              <c:strCache>
                <c:ptCount val="1"/>
                <c:pt idx="0">
                  <c:v>Control</c:v>
                </c:pt>
              </c:strCache>
            </c:strRef>
          </c:tx>
          <c:cat>
            <c:strRef>
              <c:f>'days stockout'!$A$3:$A$8</c:f>
              <c:strCache>
                <c:ptCount val="6"/>
                <c:pt idx="0">
                  <c:v>AL 1x6 </c:v>
                </c:pt>
                <c:pt idx="1">
                  <c:v>AL 2x6 </c:v>
                </c:pt>
                <c:pt idx="2">
                  <c:v>AL 3x6 </c:v>
                </c:pt>
                <c:pt idx="3">
                  <c:v>AL 4x6 </c:v>
                </c:pt>
                <c:pt idx="4">
                  <c:v>Malaria RDTs </c:v>
                </c:pt>
                <c:pt idx="5">
                  <c:v>SP</c:v>
                </c:pt>
              </c:strCache>
            </c:strRef>
          </c:cat>
          <c:val>
            <c:numRef>
              <c:f>'days stockout'!$B$3:$B$8</c:f>
              <c:numCache>
                <c:formatCode>0</c:formatCode>
                <c:ptCount val="6"/>
                <c:pt idx="0">
                  <c:v>29</c:v>
                </c:pt>
                <c:pt idx="1">
                  <c:v>17</c:v>
                </c:pt>
                <c:pt idx="2">
                  <c:v>20</c:v>
                </c:pt>
                <c:pt idx="3">
                  <c:v>24</c:v>
                </c:pt>
                <c:pt idx="4">
                  <c:v>14</c:v>
                </c:pt>
                <c:pt idx="5">
                  <c:v>37</c:v>
                </c:pt>
              </c:numCache>
            </c:numRef>
          </c:val>
        </c:ser>
        <c:ser>
          <c:idx val="1"/>
          <c:order val="1"/>
          <c:tx>
            <c:strRef>
              <c:f>'days stockout'!$C$1:$C$2</c:f>
              <c:strCache>
                <c:ptCount val="1"/>
                <c:pt idx="0">
                  <c:v>A</c:v>
                </c:pt>
              </c:strCache>
            </c:strRef>
          </c:tx>
          <c:cat>
            <c:strRef>
              <c:f>'days stockout'!$A$3:$A$8</c:f>
              <c:strCache>
                <c:ptCount val="6"/>
                <c:pt idx="0">
                  <c:v>AL 1x6 </c:v>
                </c:pt>
                <c:pt idx="1">
                  <c:v>AL 2x6 </c:v>
                </c:pt>
                <c:pt idx="2">
                  <c:v>AL 3x6 </c:v>
                </c:pt>
                <c:pt idx="3">
                  <c:v>AL 4x6 </c:v>
                </c:pt>
                <c:pt idx="4">
                  <c:v>Malaria RDTs </c:v>
                </c:pt>
                <c:pt idx="5">
                  <c:v>SP</c:v>
                </c:pt>
              </c:strCache>
            </c:strRef>
          </c:cat>
          <c:val>
            <c:numRef>
              <c:f>'days stockout'!$C$3:$C$8</c:f>
              <c:numCache>
                <c:formatCode>0</c:formatCode>
                <c:ptCount val="6"/>
                <c:pt idx="0">
                  <c:v>18</c:v>
                </c:pt>
                <c:pt idx="1">
                  <c:v>12</c:v>
                </c:pt>
                <c:pt idx="2">
                  <c:v>16</c:v>
                </c:pt>
                <c:pt idx="3">
                  <c:v>14</c:v>
                </c:pt>
                <c:pt idx="4">
                  <c:v>12</c:v>
                </c:pt>
                <c:pt idx="5">
                  <c:v>35</c:v>
                </c:pt>
              </c:numCache>
            </c:numRef>
          </c:val>
        </c:ser>
        <c:ser>
          <c:idx val="2"/>
          <c:order val="2"/>
          <c:tx>
            <c:strRef>
              <c:f>'days stockout'!$D$1:$D$2</c:f>
              <c:strCache>
                <c:ptCount val="1"/>
                <c:pt idx="0">
                  <c:v>B</c:v>
                </c:pt>
              </c:strCache>
            </c:strRef>
          </c:tx>
          <c:cat>
            <c:strRef>
              <c:f>'days stockout'!$A$3:$A$8</c:f>
              <c:strCache>
                <c:ptCount val="6"/>
                <c:pt idx="0">
                  <c:v>AL 1x6 </c:v>
                </c:pt>
                <c:pt idx="1">
                  <c:v>AL 2x6 </c:v>
                </c:pt>
                <c:pt idx="2">
                  <c:v>AL 3x6 </c:v>
                </c:pt>
                <c:pt idx="3">
                  <c:v>AL 4x6 </c:v>
                </c:pt>
                <c:pt idx="4">
                  <c:v>Malaria RDTs </c:v>
                </c:pt>
                <c:pt idx="5">
                  <c:v>SP</c:v>
                </c:pt>
              </c:strCache>
            </c:strRef>
          </c:cat>
          <c:val>
            <c:numRef>
              <c:f>'days stockout'!$D$3:$D$8</c:f>
              <c:numCache>
                <c:formatCode>0</c:formatCode>
                <c:ptCount val="6"/>
                <c:pt idx="0">
                  <c:v>5</c:v>
                </c:pt>
                <c:pt idx="1">
                  <c:v>0</c:v>
                </c:pt>
                <c:pt idx="2">
                  <c:v>2</c:v>
                </c:pt>
                <c:pt idx="3">
                  <c:v>1</c:v>
                </c:pt>
                <c:pt idx="4">
                  <c:v>9</c:v>
                </c:pt>
                <c:pt idx="5">
                  <c:v>14</c:v>
                </c:pt>
              </c:numCache>
            </c:numRef>
          </c:val>
        </c:ser>
        <c:shape val="box"/>
        <c:axId val="91054464"/>
        <c:axId val="91056000"/>
        <c:axId val="0"/>
      </c:bar3DChart>
      <c:catAx>
        <c:axId val="91054464"/>
        <c:scaling>
          <c:orientation val="minMax"/>
        </c:scaling>
        <c:axPos val="b"/>
        <c:tickLblPos val="nextTo"/>
        <c:crossAx val="91056000"/>
        <c:crosses val="autoZero"/>
        <c:auto val="1"/>
        <c:lblAlgn val="ctr"/>
        <c:lblOffset val="100"/>
      </c:catAx>
      <c:valAx>
        <c:axId val="91056000"/>
        <c:scaling>
          <c:orientation val="minMax"/>
        </c:scaling>
        <c:axPos val="l"/>
        <c:majorGridlines/>
        <c:numFmt formatCode="0" sourceLinked="1"/>
        <c:tickLblPos val="nextTo"/>
        <c:crossAx val="91054464"/>
        <c:crosses val="autoZero"/>
        <c:crossBetween val="between"/>
      </c:valAx>
    </c:plotArea>
    <c:legend>
      <c:legendPos val="r"/>
      <c:layout/>
    </c:legend>
    <c:plotVisOnly val="1"/>
  </c:chart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view3D>
      <c:rAngAx val="1"/>
    </c:view3D>
    <c:plotArea>
      <c:layout/>
      <c:bar3DChart>
        <c:barDir val="bar"/>
        <c:grouping val="clustered"/>
        <c:ser>
          <c:idx val="0"/>
          <c:order val="0"/>
          <c:tx>
            <c:strRef>
              <c:f>Sheet1!$B$42</c:f>
              <c:strCache>
                <c:ptCount val="1"/>
                <c:pt idx="0">
                  <c:v>Control</c:v>
                </c:pt>
              </c:strCache>
            </c:strRef>
          </c:tx>
          <c:cat>
            <c:strRef>
              <c:f>Sheet1!$A$43:$A$52</c:f>
              <c:strCache>
                <c:ptCount val="10"/>
                <c:pt idx="0">
                  <c:v>AL 1x6</c:v>
                </c:pt>
                <c:pt idx="1">
                  <c:v>AL 2x6</c:v>
                </c:pt>
                <c:pt idx="2">
                  <c:v>AL 3x6</c:v>
                </c:pt>
                <c:pt idx="3">
                  <c:v>AL 4x6</c:v>
                </c:pt>
                <c:pt idx="4">
                  <c:v>Amoxicillin Suspension</c:v>
                </c:pt>
                <c:pt idx="5">
                  <c:v>Benzyl Penicillin</c:v>
                </c:pt>
                <c:pt idx="6">
                  <c:v>CTX</c:v>
                </c:pt>
                <c:pt idx="7">
                  <c:v>OralconF </c:v>
                </c:pt>
                <c:pt idx="8">
                  <c:v>Quinine Injection</c:v>
                </c:pt>
                <c:pt idx="9">
                  <c:v>Quinine Tabs</c:v>
                </c:pt>
              </c:strCache>
            </c:strRef>
          </c:cat>
          <c:val>
            <c:numRef>
              <c:f>Sheet1!$B$43:$B$52</c:f>
              <c:numCache>
                <c:formatCode>0%</c:formatCode>
                <c:ptCount val="10"/>
                <c:pt idx="0">
                  <c:v>0.4262360521528103</c:v>
                </c:pt>
                <c:pt idx="1">
                  <c:v>0.28731539228250097</c:v>
                </c:pt>
                <c:pt idx="2">
                  <c:v>0.28813706931964389</c:v>
                </c:pt>
                <c:pt idx="3">
                  <c:v>0.37158140945567647</c:v>
                </c:pt>
                <c:pt idx="4">
                  <c:v>0.38626855243600072</c:v>
                </c:pt>
                <c:pt idx="5">
                  <c:v>7.7279039179999495E-2</c:v>
                </c:pt>
                <c:pt idx="6">
                  <c:v>0.50553993526415208</c:v>
                </c:pt>
                <c:pt idx="7">
                  <c:v>0.13807143983844081</c:v>
                </c:pt>
                <c:pt idx="8">
                  <c:v>6.4406238682586534E-2</c:v>
                </c:pt>
                <c:pt idx="9">
                  <c:v>0.16794724583057599</c:v>
                </c:pt>
              </c:numCache>
            </c:numRef>
          </c:val>
        </c:ser>
        <c:ser>
          <c:idx val="1"/>
          <c:order val="1"/>
          <c:tx>
            <c:strRef>
              <c:f>Sheet1!$C$42</c:f>
              <c:strCache>
                <c:ptCount val="1"/>
                <c:pt idx="0">
                  <c:v>A</c:v>
                </c:pt>
              </c:strCache>
            </c:strRef>
          </c:tx>
          <c:cat>
            <c:strRef>
              <c:f>Sheet1!$A$43:$A$52</c:f>
              <c:strCache>
                <c:ptCount val="10"/>
                <c:pt idx="0">
                  <c:v>AL 1x6</c:v>
                </c:pt>
                <c:pt idx="1">
                  <c:v>AL 2x6</c:v>
                </c:pt>
                <c:pt idx="2">
                  <c:v>AL 3x6</c:v>
                </c:pt>
                <c:pt idx="3">
                  <c:v>AL 4x6</c:v>
                </c:pt>
                <c:pt idx="4">
                  <c:v>Amoxicillin Suspension</c:v>
                </c:pt>
                <c:pt idx="5">
                  <c:v>Benzyl Penicillin</c:v>
                </c:pt>
                <c:pt idx="6">
                  <c:v>CTX</c:v>
                </c:pt>
                <c:pt idx="7">
                  <c:v>OralconF </c:v>
                </c:pt>
                <c:pt idx="8">
                  <c:v>Quinine Injection</c:v>
                </c:pt>
                <c:pt idx="9">
                  <c:v>Quinine Tabs</c:v>
                </c:pt>
              </c:strCache>
            </c:strRef>
          </c:cat>
          <c:val>
            <c:numRef>
              <c:f>Sheet1!$C$43:$C$52</c:f>
              <c:numCache>
                <c:formatCode>0%</c:formatCode>
                <c:ptCount val="10"/>
                <c:pt idx="0">
                  <c:v>0.21746320803778282</c:v>
                </c:pt>
                <c:pt idx="1">
                  <c:v>0.17959554049653623</c:v>
                </c:pt>
                <c:pt idx="2">
                  <c:v>0.31942034873978198</c:v>
                </c:pt>
                <c:pt idx="3">
                  <c:v>0.19129829101012938</c:v>
                </c:pt>
                <c:pt idx="4">
                  <c:v>0.19616562565777063</c:v>
                </c:pt>
                <c:pt idx="5">
                  <c:v>0.1097346298922971</c:v>
                </c:pt>
                <c:pt idx="6">
                  <c:v>0.4748204622688092</c:v>
                </c:pt>
                <c:pt idx="7">
                  <c:v>0.29527132136025125</c:v>
                </c:pt>
                <c:pt idx="8">
                  <c:v>6.0920143920952415E-2</c:v>
                </c:pt>
                <c:pt idx="9">
                  <c:v>6.7039600839220073E-2</c:v>
                </c:pt>
              </c:numCache>
            </c:numRef>
          </c:val>
        </c:ser>
        <c:ser>
          <c:idx val="2"/>
          <c:order val="2"/>
          <c:tx>
            <c:strRef>
              <c:f>Sheet1!$D$42</c:f>
              <c:strCache>
                <c:ptCount val="1"/>
                <c:pt idx="0">
                  <c:v>B</c:v>
                </c:pt>
              </c:strCache>
            </c:strRef>
          </c:tx>
          <c:cat>
            <c:strRef>
              <c:f>Sheet1!$A$43:$A$52</c:f>
              <c:strCache>
                <c:ptCount val="10"/>
                <c:pt idx="0">
                  <c:v>AL 1x6</c:v>
                </c:pt>
                <c:pt idx="1">
                  <c:v>AL 2x6</c:v>
                </c:pt>
                <c:pt idx="2">
                  <c:v>AL 3x6</c:v>
                </c:pt>
                <c:pt idx="3">
                  <c:v>AL 4x6</c:v>
                </c:pt>
                <c:pt idx="4">
                  <c:v>Amoxicillin Suspension</c:v>
                </c:pt>
                <c:pt idx="5">
                  <c:v>Benzyl Penicillin</c:v>
                </c:pt>
                <c:pt idx="6">
                  <c:v>CTX</c:v>
                </c:pt>
                <c:pt idx="7">
                  <c:v>OralconF </c:v>
                </c:pt>
                <c:pt idx="8">
                  <c:v>Quinine Injection</c:v>
                </c:pt>
                <c:pt idx="9">
                  <c:v>Quinine Tabs</c:v>
                </c:pt>
              </c:strCache>
            </c:strRef>
          </c:cat>
          <c:val>
            <c:numRef>
              <c:f>Sheet1!$D$43:$D$52</c:f>
              <c:numCache>
                <c:formatCode>0%</c:formatCode>
                <c:ptCount val="10"/>
                <c:pt idx="0">
                  <c:v>8.778883283472165E-2</c:v>
                </c:pt>
                <c:pt idx="1">
                  <c:v>1.3348906526578072E-3</c:v>
                </c:pt>
                <c:pt idx="2">
                  <c:v>3.8902790220094789E-2</c:v>
                </c:pt>
                <c:pt idx="3">
                  <c:v>2.5633767083357059E-2</c:v>
                </c:pt>
                <c:pt idx="4">
                  <c:v>0.15031375765287081</c:v>
                </c:pt>
                <c:pt idx="5">
                  <c:v>4.179794606682638E-2</c:v>
                </c:pt>
                <c:pt idx="6">
                  <c:v>0.3287823753881578</c:v>
                </c:pt>
                <c:pt idx="7">
                  <c:v>0.36607060377358941</c:v>
                </c:pt>
                <c:pt idx="8">
                  <c:v>0</c:v>
                </c:pt>
                <c:pt idx="9">
                  <c:v>3.0141910857892997E-2</c:v>
                </c:pt>
              </c:numCache>
            </c:numRef>
          </c:val>
        </c:ser>
        <c:shape val="box"/>
        <c:axId val="91078016"/>
        <c:axId val="91088000"/>
        <c:axId val="0"/>
      </c:bar3DChart>
      <c:catAx>
        <c:axId val="91078016"/>
        <c:scaling>
          <c:orientation val="minMax"/>
        </c:scaling>
        <c:axPos val="l"/>
        <c:tickLblPos val="nextTo"/>
        <c:crossAx val="91088000"/>
        <c:crosses val="autoZero"/>
        <c:auto val="1"/>
        <c:lblAlgn val="ctr"/>
        <c:lblOffset val="100"/>
      </c:catAx>
      <c:valAx>
        <c:axId val="91088000"/>
        <c:scaling>
          <c:orientation val="minMax"/>
        </c:scaling>
        <c:axPos val="b"/>
        <c:majorGridlines/>
        <c:numFmt formatCode="0%" sourceLinked="1"/>
        <c:tickLblPos val="nextTo"/>
        <c:crossAx val="91078016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88765922455895563"/>
          <c:y val="0.74507754712479168"/>
          <c:w val="9.968254759294333E-2"/>
          <c:h val="0.16439012168933428"/>
        </c:manualLayout>
      </c:layout>
    </c:legend>
    <c:plotVisOnly val="1"/>
  </c:chart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plotArea>
      <c:layout/>
      <c:lineChart>
        <c:grouping val="standard"/>
        <c:ser>
          <c:idx val="1"/>
          <c:order val="0"/>
          <c:tx>
            <c:strRef>
              <c:f>'District Reporting'!$B$3</c:f>
              <c:strCache>
                <c:ptCount val="1"/>
                <c:pt idx="0">
                  <c:v>Version A</c:v>
                </c:pt>
              </c:strCache>
            </c:strRef>
          </c:tx>
          <c:marker>
            <c:symbol val="none"/>
          </c:marker>
          <c:cat>
            <c:strRef>
              <c:f>'District Reporting'!$C$1:$L$1</c:f>
              <c:strCache>
                <c:ptCount val="10"/>
                <c:pt idx="0">
                  <c:v>Apr</c:v>
                </c:pt>
                <c:pt idx="1">
                  <c:v>May</c:v>
                </c:pt>
                <c:pt idx="2">
                  <c:v>Jun</c:v>
                </c:pt>
                <c:pt idx="3">
                  <c:v>Jul</c:v>
                </c:pt>
                <c:pt idx="4">
                  <c:v>Aug</c:v>
                </c:pt>
                <c:pt idx="5">
                  <c:v>Sep</c:v>
                </c:pt>
                <c:pt idx="6">
                  <c:v>Oct</c:v>
                </c:pt>
                <c:pt idx="7">
                  <c:v>Nov</c:v>
                </c:pt>
                <c:pt idx="8">
                  <c:v>Dec</c:v>
                </c:pt>
                <c:pt idx="9">
                  <c:v>Jan</c:v>
                </c:pt>
              </c:strCache>
            </c:strRef>
          </c:cat>
          <c:val>
            <c:numRef>
              <c:f>'District Reporting'!$C$3:$L$3</c:f>
              <c:numCache>
                <c:formatCode>0%</c:formatCode>
                <c:ptCount val="10"/>
                <c:pt idx="0">
                  <c:v>0.79411764705882371</c:v>
                </c:pt>
                <c:pt idx="1">
                  <c:v>0.72727272727272729</c:v>
                </c:pt>
                <c:pt idx="2">
                  <c:v>0.89032258064516057</c:v>
                </c:pt>
                <c:pt idx="3">
                  <c:v>0.92948717948717952</c:v>
                </c:pt>
                <c:pt idx="4">
                  <c:v>0.94871794871794568</c:v>
                </c:pt>
                <c:pt idx="5">
                  <c:v>0.95512820512820562</c:v>
                </c:pt>
                <c:pt idx="6">
                  <c:v>0.98717948717948911</c:v>
                </c:pt>
                <c:pt idx="7">
                  <c:v>0.95512820512820562</c:v>
                </c:pt>
                <c:pt idx="8">
                  <c:v>0.91025641025641024</c:v>
                </c:pt>
                <c:pt idx="9">
                  <c:v>0.97435897435897623</c:v>
                </c:pt>
              </c:numCache>
            </c:numRef>
          </c:val>
        </c:ser>
        <c:ser>
          <c:idx val="2"/>
          <c:order val="1"/>
          <c:tx>
            <c:strRef>
              <c:f>'District Reporting'!$B$4</c:f>
              <c:strCache>
                <c:ptCount val="1"/>
                <c:pt idx="0">
                  <c:v>Version B</c:v>
                </c:pt>
              </c:strCache>
            </c:strRef>
          </c:tx>
          <c:marker>
            <c:symbol val="none"/>
          </c:marker>
          <c:cat>
            <c:strRef>
              <c:f>'District Reporting'!$C$1:$L$1</c:f>
              <c:strCache>
                <c:ptCount val="10"/>
                <c:pt idx="0">
                  <c:v>Apr</c:v>
                </c:pt>
                <c:pt idx="1">
                  <c:v>May</c:v>
                </c:pt>
                <c:pt idx="2">
                  <c:v>Jun</c:v>
                </c:pt>
                <c:pt idx="3">
                  <c:v>Jul</c:v>
                </c:pt>
                <c:pt idx="4">
                  <c:v>Aug</c:v>
                </c:pt>
                <c:pt idx="5">
                  <c:v>Sep</c:v>
                </c:pt>
                <c:pt idx="6">
                  <c:v>Oct</c:v>
                </c:pt>
                <c:pt idx="7">
                  <c:v>Nov</c:v>
                </c:pt>
                <c:pt idx="8">
                  <c:v>Dec</c:v>
                </c:pt>
                <c:pt idx="9">
                  <c:v>Jan</c:v>
                </c:pt>
              </c:strCache>
            </c:strRef>
          </c:cat>
          <c:val>
            <c:numRef>
              <c:f>'District Reporting'!$C$4:$L$4</c:f>
              <c:numCache>
                <c:formatCode>0%</c:formatCode>
                <c:ptCount val="10"/>
                <c:pt idx="0">
                  <c:v>0.72131147540983664</c:v>
                </c:pt>
                <c:pt idx="1">
                  <c:v>0.91351351351351362</c:v>
                </c:pt>
                <c:pt idx="2">
                  <c:v>0.9623655913978495</c:v>
                </c:pt>
                <c:pt idx="3">
                  <c:v>0.96791443850267556</c:v>
                </c:pt>
                <c:pt idx="4">
                  <c:v>0.97872340425532101</c:v>
                </c:pt>
                <c:pt idx="5">
                  <c:v>0.97883597883597884</c:v>
                </c:pt>
                <c:pt idx="6">
                  <c:v>0.98941798941798575</c:v>
                </c:pt>
                <c:pt idx="7">
                  <c:v>0.94179894179894152</c:v>
                </c:pt>
                <c:pt idx="8">
                  <c:v>0.96825396825396826</c:v>
                </c:pt>
                <c:pt idx="9">
                  <c:v>0.94708994708994709</c:v>
                </c:pt>
              </c:numCache>
            </c:numRef>
          </c:val>
        </c:ser>
        <c:marker val="1"/>
        <c:axId val="92309760"/>
        <c:axId val="92315648"/>
      </c:lineChart>
      <c:catAx>
        <c:axId val="92309760"/>
        <c:scaling>
          <c:orientation val="minMax"/>
        </c:scaling>
        <c:axPos val="b"/>
        <c:tickLblPos val="nextTo"/>
        <c:crossAx val="92315648"/>
        <c:crosses val="autoZero"/>
        <c:auto val="1"/>
        <c:lblAlgn val="ctr"/>
        <c:lblOffset val="100"/>
      </c:catAx>
      <c:valAx>
        <c:axId val="92315648"/>
        <c:scaling>
          <c:orientation val="minMax"/>
          <c:max val="1"/>
          <c:min val="0.60000000000000064"/>
        </c:scaling>
        <c:axPos val="l"/>
        <c:majorGridlines/>
        <c:numFmt formatCode="0%" sourceLinked="1"/>
        <c:tickLblPos val="nextTo"/>
        <c:crossAx val="92309760"/>
        <c:crosses val="autoZero"/>
        <c:crossBetween val="between"/>
      </c:valAx>
      <c:spPr>
        <a:noFill/>
        <a:ln w="25400">
          <a:noFill/>
        </a:ln>
      </c:spPr>
    </c:plotArea>
    <c:legend>
      <c:legendPos val="r"/>
      <c:layout/>
    </c:legend>
    <c:plotVisOnly val="1"/>
  </c:chart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plotArea>
      <c:layout/>
      <c:barChart>
        <c:barDir val="bar"/>
        <c:grouping val="clustered"/>
        <c:ser>
          <c:idx val="0"/>
          <c:order val="0"/>
          <c:tx>
            <c:strRef>
              <c:f>StorageConditions!$B$5</c:f>
              <c:strCache>
                <c:ptCount val="1"/>
                <c:pt idx="0">
                  <c:v>Control Districts </c:v>
                </c:pt>
              </c:strCache>
            </c:strRef>
          </c:tx>
          <c:cat>
            <c:strRef>
              <c:f>StorageConditions!$A$6:$A$12</c:f>
              <c:strCache>
                <c:ptCount val="7"/>
                <c:pt idx="0">
                  <c:v>Commodities stored according to FEFO</c:v>
                </c:pt>
                <c:pt idx="1">
                  <c:v>Separated damaged or expired medicines</c:v>
                </c:pt>
                <c:pt idx="2">
                  <c:v>Medicines separated from insecticides and chemicals</c:v>
                </c:pt>
                <c:pt idx="3">
                  <c:v>Storage secured by lock and key</c:v>
                </c:pt>
                <c:pt idx="4">
                  <c:v>Appropriate fire safety equipment</c:v>
                </c:pt>
                <c:pt idx="5">
                  <c:v>Adequate storage conditions</c:v>
                </c:pt>
                <c:pt idx="6">
                  <c:v>Facility maximized storage potential</c:v>
                </c:pt>
              </c:strCache>
            </c:strRef>
          </c:cat>
          <c:val>
            <c:numRef>
              <c:f>StorageConditions!$B$6:$B$12</c:f>
              <c:numCache>
                <c:formatCode>0%</c:formatCode>
                <c:ptCount val="7"/>
                <c:pt idx="0">
                  <c:v>0.59459459459459463</c:v>
                </c:pt>
                <c:pt idx="1">
                  <c:v>0.77027027027026984</c:v>
                </c:pt>
                <c:pt idx="2">
                  <c:v>0.82432432432432412</c:v>
                </c:pt>
                <c:pt idx="3">
                  <c:v>0.9459459459459455</c:v>
                </c:pt>
                <c:pt idx="4">
                  <c:v>0.22972972972972935</c:v>
                </c:pt>
                <c:pt idx="5">
                  <c:v>0.59459459459459463</c:v>
                </c:pt>
                <c:pt idx="6">
                  <c:v>0.7297297297297296</c:v>
                </c:pt>
              </c:numCache>
            </c:numRef>
          </c:val>
        </c:ser>
        <c:ser>
          <c:idx val="1"/>
          <c:order val="1"/>
          <c:tx>
            <c:strRef>
              <c:f>StorageConditions!$C$5</c:f>
              <c:strCache>
                <c:ptCount val="1"/>
                <c:pt idx="0">
                  <c:v>A Districts</c:v>
                </c:pt>
              </c:strCache>
            </c:strRef>
          </c:tx>
          <c:cat>
            <c:strRef>
              <c:f>StorageConditions!$A$6:$A$12</c:f>
              <c:strCache>
                <c:ptCount val="7"/>
                <c:pt idx="0">
                  <c:v>Commodities stored according to FEFO</c:v>
                </c:pt>
                <c:pt idx="1">
                  <c:v>Separated damaged or expired medicines</c:v>
                </c:pt>
                <c:pt idx="2">
                  <c:v>Medicines separated from insecticides and chemicals</c:v>
                </c:pt>
                <c:pt idx="3">
                  <c:v>Storage secured by lock and key</c:v>
                </c:pt>
                <c:pt idx="4">
                  <c:v>Appropriate fire safety equipment</c:v>
                </c:pt>
                <c:pt idx="5">
                  <c:v>Adequate storage conditions</c:v>
                </c:pt>
                <c:pt idx="6">
                  <c:v>Facility maximized storage potential</c:v>
                </c:pt>
              </c:strCache>
            </c:strRef>
          </c:cat>
          <c:val>
            <c:numRef>
              <c:f>StorageConditions!$C$6:$C$12</c:f>
              <c:numCache>
                <c:formatCode>0%</c:formatCode>
                <c:ptCount val="7"/>
                <c:pt idx="0">
                  <c:v>0.75342465753424892</c:v>
                </c:pt>
                <c:pt idx="1">
                  <c:v>0.9589041095890416</c:v>
                </c:pt>
                <c:pt idx="2">
                  <c:v>0.91780821917808508</c:v>
                </c:pt>
                <c:pt idx="3">
                  <c:v>0.94520547945205491</c:v>
                </c:pt>
                <c:pt idx="4">
                  <c:v>0.47945205479452091</c:v>
                </c:pt>
                <c:pt idx="5">
                  <c:v>0.76712328767123361</c:v>
                </c:pt>
                <c:pt idx="6">
                  <c:v>0.87671232876712346</c:v>
                </c:pt>
              </c:numCache>
            </c:numRef>
          </c:val>
        </c:ser>
        <c:ser>
          <c:idx val="2"/>
          <c:order val="2"/>
          <c:tx>
            <c:strRef>
              <c:f>StorageConditions!$D$5</c:f>
              <c:strCache>
                <c:ptCount val="1"/>
                <c:pt idx="0">
                  <c:v>B Districts</c:v>
                </c:pt>
              </c:strCache>
            </c:strRef>
          </c:tx>
          <c:cat>
            <c:strRef>
              <c:f>StorageConditions!$A$6:$A$12</c:f>
              <c:strCache>
                <c:ptCount val="7"/>
                <c:pt idx="0">
                  <c:v>Commodities stored according to FEFO</c:v>
                </c:pt>
                <c:pt idx="1">
                  <c:v>Separated damaged or expired medicines</c:v>
                </c:pt>
                <c:pt idx="2">
                  <c:v>Medicines separated from insecticides and chemicals</c:v>
                </c:pt>
                <c:pt idx="3">
                  <c:v>Storage secured by lock and key</c:v>
                </c:pt>
                <c:pt idx="4">
                  <c:v>Appropriate fire safety equipment</c:v>
                </c:pt>
                <c:pt idx="5">
                  <c:v>Adequate storage conditions</c:v>
                </c:pt>
                <c:pt idx="6">
                  <c:v>Facility maximized storage potential</c:v>
                </c:pt>
              </c:strCache>
            </c:strRef>
          </c:cat>
          <c:val>
            <c:numRef>
              <c:f>StorageConditions!$D$6:$D$12</c:f>
              <c:numCache>
                <c:formatCode>0%</c:formatCode>
                <c:ptCount val="7"/>
                <c:pt idx="0">
                  <c:v>0.85074626865671665</c:v>
                </c:pt>
                <c:pt idx="1">
                  <c:v>0.94029850746268662</c:v>
                </c:pt>
                <c:pt idx="2">
                  <c:v>0.91044776119402959</c:v>
                </c:pt>
                <c:pt idx="3">
                  <c:v>1</c:v>
                </c:pt>
                <c:pt idx="4">
                  <c:v>0.50746268656716242</c:v>
                </c:pt>
                <c:pt idx="5">
                  <c:v>0.7761194029850772</c:v>
                </c:pt>
                <c:pt idx="6">
                  <c:v>0.74626865671641862</c:v>
                </c:pt>
              </c:numCache>
            </c:numRef>
          </c:val>
        </c:ser>
        <c:axId val="92211072"/>
        <c:axId val="92212608"/>
      </c:barChart>
      <c:catAx>
        <c:axId val="92211072"/>
        <c:scaling>
          <c:orientation val="minMax"/>
        </c:scaling>
        <c:axPos val="l"/>
        <c:tickLblPos val="nextTo"/>
        <c:txPr>
          <a:bodyPr/>
          <a:lstStyle/>
          <a:p>
            <a:pPr>
              <a:defRPr sz="800" baseline="0"/>
            </a:pPr>
            <a:endParaRPr lang="en-US"/>
          </a:p>
        </c:txPr>
        <c:crossAx val="92212608"/>
        <c:crosses val="autoZero"/>
        <c:auto val="1"/>
        <c:lblAlgn val="r"/>
        <c:lblOffset val="100"/>
      </c:catAx>
      <c:valAx>
        <c:axId val="92212608"/>
        <c:scaling>
          <c:orientation val="minMax"/>
          <c:max val="1"/>
        </c:scaling>
        <c:axPos val="b"/>
        <c:majorGridlines/>
        <c:numFmt formatCode="0%" sourceLinked="1"/>
        <c:tickLblPos val="nextTo"/>
        <c:spPr>
          <a:ln w="9525"/>
        </c:spPr>
        <c:txPr>
          <a:bodyPr/>
          <a:lstStyle/>
          <a:p>
            <a:pPr>
              <a:defRPr sz="860" baseline="0"/>
            </a:pPr>
            <a:endParaRPr lang="en-US"/>
          </a:p>
        </c:txPr>
        <c:crossAx val="92211072"/>
        <c:crosses val="autoZero"/>
        <c:crossBetween val="between"/>
      </c:valAx>
    </c:plotArea>
    <c:legend>
      <c:legendPos val="r"/>
      <c:layout/>
    </c:legend>
    <c:plotVisOnly val="1"/>
  </c:chart>
  <c:externalData r:id="rId1"/>
</c:chartSpace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0-03-26T14:21:36.238" idx="3">
    <p:pos x="1014" y="408"/>
    <p:text>include all life saving drugs</p:tex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0-03-26T14:25:58.252" idx="5">
    <p:pos x="4968" y="318"/>
    <p:text>pathway</p:text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04820" cy="461645"/>
          </a:xfrm>
          <a:prstGeom prst="rect">
            <a:avLst/>
          </a:prstGeom>
        </p:spPr>
        <p:txBody>
          <a:bodyPr vert="horz" lIns="92382" tIns="46191" rIns="92382" bIns="4619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27775" y="0"/>
            <a:ext cx="3004820" cy="461645"/>
          </a:xfrm>
          <a:prstGeom prst="rect">
            <a:avLst/>
          </a:prstGeom>
        </p:spPr>
        <p:txBody>
          <a:bodyPr vert="horz" lIns="92382" tIns="46191" rIns="92382" bIns="46191" rtlCol="0"/>
          <a:lstStyle>
            <a:lvl1pPr algn="r">
              <a:defRPr sz="1200"/>
            </a:lvl1pPr>
          </a:lstStyle>
          <a:p>
            <a:fld id="{31452464-613C-4AF6-BAAF-F940CA85A06D}" type="datetimeFigureOut">
              <a:rPr lang="en-US" smtClean="0"/>
              <a:pPr/>
              <a:t>3/28/2010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769653"/>
            <a:ext cx="3004820" cy="461645"/>
          </a:xfrm>
          <a:prstGeom prst="rect">
            <a:avLst/>
          </a:prstGeom>
        </p:spPr>
        <p:txBody>
          <a:bodyPr vert="horz" lIns="92382" tIns="46191" rIns="92382" bIns="4619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27775" y="8769653"/>
            <a:ext cx="3004820" cy="461645"/>
          </a:xfrm>
          <a:prstGeom prst="rect">
            <a:avLst/>
          </a:prstGeom>
        </p:spPr>
        <p:txBody>
          <a:bodyPr vert="horz" lIns="92382" tIns="46191" rIns="92382" bIns="46191" rtlCol="0" anchor="b"/>
          <a:lstStyle>
            <a:lvl1pPr algn="r">
              <a:defRPr sz="1200"/>
            </a:lvl1pPr>
          </a:lstStyle>
          <a:p>
            <a:fld id="{0D7F918F-5042-4C3D-9D4D-89A87A98B60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04820" cy="461645"/>
          </a:xfrm>
          <a:prstGeom prst="rect">
            <a:avLst/>
          </a:prstGeom>
        </p:spPr>
        <p:txBody>
          <a:bodyPr vert="horz" lIns="92382" tIns="46191" rIns="92382" bIns="4619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27775" y="0"/>
            <a:ext cx="3004820" cy="461645"/>
          </a:xfrm>
          <a:prstGeom prst="rect">
            <a:avLst/>
          </a:prstGeom>
        </p:spPr>
        <p:txBody>
          <a:bodyPr vert="horz" lIns="92382" tIns="46191" rIns="92382" bIns="46191" rtlCol="0"/>
          <a:lstStyle>
            <a:lvl1pPr algn="r">
              <a:defRPr sz="1200"/>
            </a:lvl1pPr>
          </a:lstStyle>
          <a:p>
            <a:fld id="{4EC3C63D-E90B-4EB4-8568-A57CF9A5E226}" type="datetimeFigureOut">
              <a:rPr lang="en-US" smtClean="0"/>
              <a:pPr/>
              <a:t>3/28/2010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58875" y="692150"/>
            <a:ext cx="4616450" cy="34623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382" tIns="46191" rIns="92382" bIns="4619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93420" y="4385628"/>
            <a:ext cx="5547360" cy="4154805"/>
          </a:xfrm>
          <a:prstGeom prst="rect">
            <a:avLst/>
          </a:prstGeom>
        </p:spPr>
        <p:txBody>
          <a:bodyPr vert="horz" lIns="92382" tIns="46191" rIns="92382" bIns="4619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769653"/>
            <a:ext cx="3004820" cy="461645"/>
          </a:xfrm>
          <a:prstGeom prst="rect">
            <a:avLst/>
          </a:prstGeom>
        </p:spPr>
        <p:txBody>
          <a:bodyPr vert="horz" lIns="92382" tIns="46191" rIns="92382" bIns="4619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27775" y="8769653"/>
            <a:ext cx="3004820" cy="461645"/>
          </a:xfrm>
          <a:prstGeom prst="rect">
            <a:avLst/>
          </a:prstGeom>
        </p:spPr>
        <p:txBody>
          <a:bodyPr vert="horz" lIns="92382" tIns="46191" rIns="92382" bIns="46191" rtlCol="0" anchor="b"/>
          <a:lstStyle>
            <a:lvl1pPr algn="r">
              <a:defRPr sz="1200"/>
            </a:lvl1pPr>
          </a:lstStyle>
          <a:p>
            <a:fld id="{1E2FA124-5D1B-4621-A78D-8EB9A38EB57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2FA124-5D1B-4621-A78D-8EB9A38EB576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2FA124-5D1B-4621-A78D-8EB9A38EB576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2FA124-5D1B-4621-A78D-8EB9A38EB576}" type="slidenum">
              <a:rPr lang="en-US" smtClean="0"/>
              <a:pPr/>
              <a:t>30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D59F5-46BE-485B-A07B-94B38BA3F93E}" type="datetimeFigureOut">
              <a:rPr lang="en-US" smtClean="0"/>
              <a:pPr/>
              <a:t>3/28/2010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F2E86-2298-43E5-8F04-C38D31C1174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D59F5-46BE-485B-A07B-94B38BA3F93E}" type="datetimeFigureOut">
              <a:rPr lang="en-US" smtClean="0"/>
              <a:pPr/>
              <a:t>3/28/2010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F2E86-2298-43E5-8F04-C38D31C1174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D59F5-46BE-485B-A07B-94B38BA3F93E}" type="datetimeFigureOut">
              <a:rPr lang="en-US" smtClean="0"/>
              <a:pPr/>
              <a:t>3/28/2010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F2E86-2298-43E5-8F04-C38D31C1174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D59F5-46BE-485B-A07B-94B38BA3F93E}" type="datetimeFigureOut">
              <a:rPr lang="en-US" smtClean="0"/>
              <a:pPr/>
              <a:t>3/28/2010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F2E86-2298-43E5-8F04-C38D31C1174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D59F5-46BE-485B-A07B-94B38BA3F93E}" type="datetimeFigureOut">
              <a:rPr lang="en-US" smtClean="0"/>
              <a:pPr/>
              <a:t>3/28/2010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F2E86-2298-43E5-8F04-C38D31C1174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D59F5-46BE-485B-A07B-94B38BA3F93E}" type="datetimeFigureOut">
              <a:rPr lang="en-US" smtClean="0"/>
              <a:pPr/>
              <a:t>3/28/2010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F2E86-2298-43E5-8F04-C38D31C1174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D59F5-46BE-485B-A07B-94B38BA3F93E}" type="datetimeFigureOut">
              <a:rPr lang="en-US" smtClean="0"/>
              <a:pPr/>
              <a:t>3/28/2010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F2E86-2298-43E5-8F04-C38D31C1174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D59F5-46BE-485B-A07B-94B38BA3F93E}" type="datetimeFigureOut">
              <a:rPr lang="en-US" smtClean="0"/>
              <a:pPr/>
              <a:t>3/28/2010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F2E86-2298-43E5-8F04-C38D31C1174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D59F5-46BE-485B-A07B-94B38BA3F93E}" type="datetimeFigureOut">
              <a:rPr lang="en-US" smtClean="0"/>
              <a:pPr/>
              <a:t>3/28/2010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F2E86-2298-43E5-8F04-C38D31C1174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D59F5-46BE-485B-A07B-94B38BA3F93E}" type="datetimeFigureOut">
              <a:rPr lang="en-US" smtClean="0"/>
              <a:pPr/>
              <a:t>3/28/2010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F2E86-2298-43E5-8F04-C38D31C1174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D59F5-46BE-485B-A07B-94B38BA3F93E}" type="datetimeFigureOut">
              <a:rPr lang="en-US" smtClean="0"/>
              <a:pPr/>
              <a:t>3/28/2010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F2E86-2298-43E5-8F04-C38D31C1174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ED59F5-46BE-485B-A07B-94B38BA3F93E}" type="datetimeFigureOut">
              <a:rPr lang="en-US" smtClean="0"/>
              <a:pPr/>
              <a:t>3/28/2010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6F2E86-2298-43E5-8F04-C38D31C1174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wcoomd.org/files/2.%20Event%20files/Style%20elements/Logo_Crown%20Agents.JPG" TargetMode="External"/><Relationship Id="rId3" Type="http://schemas.openxmlformats.org/officeDocument/2006/relationships/image" Target="../media/image1.jpeg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images.google.com/imgres?imgurl=http://tanpi.jsi.com/Images/jsi_logo.gif&amp;imgrefurl=http://tanpi.jsi.com/&amp;usg=__SoClcYSUPz4RvOX32yQ45N-Bkig=&amp;h=659&amp;w=951&amp;sz=31&amp;hl=en&amp;start=7&amp;itbs=1&amp;tbnid=HBVTztAEcd7vAM:&amp;tbnh=103&amp;tbnw=148&amp;prev=/images?q=JSI&amp;hl=en&amp;sa=G&amp;gbv=2&amp;tbs=isch:1" TargetMode="External"/><Relationship Id="rId11" Type="http://schemas.openxmlformats.org/officeDocument/2006/relationships/image" Target="../media/image6.gif"/><Relationship Id="rId5" Type="http://schemas.openxmlformats.org/officeDocument/2006/relationships/image" Target="../media/image3.jpeg"/><Relationship Id="rId10" Type="http://schemas.openxmlformats.org/officeDocument/2006/relationships/hyperlink" Target="http://www.dfid.gov.uk/" TargetMode="External"/><Relationship Id="rId4" Type="http://schemas.openxmlformats.org/officeDocument/2006/relationships/image" Target="../media/image2.png"/><Relationship Id="rId9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comments" Target="../comments/commen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hyperlink" Target="http://images.google.com/imgres?imgurl=http://www.evansgarden.com/media/gift-box-cartoon.jpg&amp;imgrefurl=http://www.evansgarden.com/new-customer-special.html&amp;usg=__FI7SixqRPQ7m5Vlm_waqbYVVlIQ=&amp;h=99&amp;w=85&amp;sz=3&amp;hl=en&amp;start=6&amp;itbs=1&amp;tbnid=lPipvR0cDogv0M:&amp;tbnh=82&amp;tbnw=70&amp;prev=/images?q=gift+box+cartoon&amp;hl=en&amp;gbv=2&amp;tbs=isch:1" TargetMode="Externa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comments" Target="../comments/comment2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755775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Improving Patient Access</a:t>
            </a:r>
            <a:br>
              <a:rPr lang="en-US" b="1" dirty="0" smtClean="0"/>
            </a:br>
            <a:r>
              <a:rPr lang="en-US" b="1" dirty="0" smtClean="0"/>
              <a:t>to Malaria Drugs in Zambia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sz="800" dirty="0" smtClean="0"/>
              <a:t/>
            </a:r>
            <a:br>
              <a:rPr lang="en-US" sz="800" dirty="0" smtClean="0"/>
            </a:br>
            <a:r>
              <a:rPr lang="en-US" sz="2800" dirty="0" smtClean="0"/>
              <a:t>Results of a Pilot Project</a:t>
            </a:r>
            <a:endParaRPr lang="en-US" sz="2800" dirty="0"/>
          </a:p>
        </p:txBody>
      </p:sp>
      <p:pic>
        <p:nvPicPr>
          <p:cNvPr id="3" name="Picture 2" descr="Bank_log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86200" y="4800600"/>
            <a:ext cx="1369010" cy="1392686"/>
          </a:xfrm>
          <a:prstGeom prst="rect">
            <a:avLst/>
          </a:prstGeom>
        </p:spPr>
      </p:pic>
      <p:pic>
        <p:nvPicPr>
          <p:cNvPr id="4" name="Picture 2" descr="Zambia_crest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81400" y="228600"/>
            <a:ext cx="1716088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C:\Users\Arturo Sanabria\Documents\AAAAZambia\Presentations\Logo DELLIVER - Copy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4800" y="4953001"/>
            <a:ext cx="1662813" cy="12953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8" name="Picture 2" descr="http://t3.gstatic.com/images?q=tbn:HBVTztAEcd7vAM:http://tanpi.jsi.com/Images/jsi_logo.gif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133600" y="5277365"/>
            <a:ext cx="1066800" cy="742435"/>
          </a:xfrm>
          <a:prstGeom prst="rect">
            <a:avLst/>
          </a:prstGeom>
          <a:noFill/>
        </p:spPr>
      </p:pic>
      <p:pic>
        <p:nvPicPr>
          <p:cNvPr id="24580" name="Picture 4" descr="See full size image">
            <a:hlinkClick r:id="rId8"/>
          </p:cNvPr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715000" y="5334000"/>
            <a:ext cx="914400" cy="731520"/>
          </a:xfrm>
          <a:prstGeom prst="rect">
            <a:avLst/>
          </a:prstGeom>
          <a:noFill/>
        </p:spPr>
      </p:pic>
      <p:pic>
        <p:nvPicPr>
          <p:cNvPr id="6" name="Picture 2" descr="Department for International Development - Home">
            <a:hlinkClick r:id="rId10"/>
          </p:cNvPr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7010400" y="5410200"/>
            <a:ext cx="1928085" cy="381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Partnership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en-US" sz="1800" dirty="0" smtClean="0"/>
          </a:p>
          <a:p>
            <a:pPr>
              <a:buNone/>
            </a:pPr>
            <a:endParaRPr lang="en-US" sz="1800" dirty="0" smtClean="0"/>
          </a:p>
          <a:p>
            <a:pPr>
              <a:buNone/>
            </a:pPr>
            <a:endParaRPr lang="en-US" sz="1800" dirty="0" smtClean="0"/>
          </a:p>
          <a:p>
            <a:pPr>
              <a:buNone/>
            </a:pPr>
            <a:endParaRPr lang="en-US" sz="1800" dirty="0" smtClean="0"/>
          </a:p>
          <a:p>
            <a:pPr>
              <a:buNone/>
            </a:pPr>
            <a:endParaRPr lang="en-US" sz="1800" dirty="0" smtClean="0"/>
          </a:p>
          <a:p>
            <a:endParaRPr lang="en-US" sz="1800" dirty="0" smtClean="0"/>
          </a:p>
        </p:txBody>
      </p:sp>
      <p:grpSp>
        <p:nvGrpSpPr>
          <p:cNvPr id="4" name="Group 11"/>
          <p:cNvGrpSpPr/>
          <p:nvPr/>
        </p:nvGrpSpPr>
        <p:grpSpPr>
          <a:xfrm>
            <a:off x="2514600" y="1828800"/>
            <a:ext cx="3905250" cy="3600450"/>
            <a:chOff x="2133600" y="1524000"/>
            <a:chExt cx="3905250" cy="3600450"/>
          </a:xfrm>
        </p:grpSpPr>
        <p:sp>
          <p:nvSpPr>
            <p:cNvPr id="21" name="Oval 15"/>
            <p:cNvSpPr>
              <a:spLocks noChangeArrowheads="1"/>
            </p:cNvSpPr>
            <p:nvPr/>
          </p:nvSpPr>
          <p:spPr bwMode="blackWhite">
            <a:xfrm>
              <a:off x="4800600" y="2286000"/>
              <a:ext cx="1238250" cy="1238250"/>
            </a:xfrm>
            <a:prstGeom prst="ellipse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accent1">
                    <a:gamma/>
                    <a:shade val="36078"/>
                    <a:invGamma/>
                  </a:schemeClr>
                </a:gs>
              </a:gsLst>
              <a:path path="rect">
                <a:fillToRect r="100000" b="10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pPr algn="ctr" defTabSz="895350">
                <a:buSzPct val="75000"/>
              </a:pPr>
              <a:r>
                <a:rPr lang="en-US" altLang="zh-CN" sz="1600" dirty="0" smtClean="0">
                  <a:solidFill>
                    <a:schemeClr val="bg1"/>
                  </a:solidFill>
                  <a:ea typeface="宋体" pitchFamily="2" charset="-122"/>
                </a:rPr>
                <a:t>USAID</a:t>
              </a:r>
              <a:endParaRPr lang="en-US" altLang="zh-CN" sz="1600" dirty="0">
                <a:solidFill>
                  <a:schemeClr val="bg1"/>
                </a:solidFill>
                <a:ea typeface="宋体" pitchFamily="2" charset="-122"/>
              </a:endParaRPr>
            </a:p>
          </p:txBody>
        </p:sp>
        <p:sp>
          <p:nvSpPr>
            <p:cNvPr id="22" name="Oval 16"/>
            <p:cNvSpPr>
              <a:spLocks noChangeArrowheads="1"/>
            </p:cNvSpPr>
            <p:nvPr/>
          </p:nvSpPr>
          <p:spPr bwMode="blackWhite">
            <a:xfrm>
              <a:off x="2133600" y="2590800"/>
              <a:ext cx="1238250" cy="1238250"/>
            </a:xfrm>
            <a:prstGeom prst="ellipse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accent1">
                    <a:gamma/>
                    <a:shade val="36078"/>
                    <a:invGamma/>
                  </a:schemeClr>
                </a:gs>
              </a:gsLst>
              <a:path path="rect">
                <a:fillToRect r="100000" b="10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pPr algn="ctr" defTabSz="895350">
                <a:buSzPct val="75000"/>
              </a:pPr>
              <a:r>
                <a:rPr lang="en-US" altLang="zh-CN" sz="1600" dirty="0" smtClean="0">
                  <a:solidFill>
                    <a:schemeClr val="bg1"/>
                  </a:solidFill>
                  <a:ea typeface="宋体" pitchFamily="2" charset="-122"/>
                </a:rPr>
                <a:t>The World </a:t>
              </a:r>
            </a:p>
            <a:p>
              <a:pPr algn="ctr" defTabSz="895350">
                <a:buSzPct val="75000"/>
              </a:pPr>
              <a:r>
                <a:rPr lang="en-US" altLang="zh-CN" sz="1600" dirty="0" smtClean="0">
                  <a:solidFill>
                    <a:schemeClr val="bg1"/>
                  </a:solidFill>
                  <a:ea typeface="宋体" pitchFamily="2" charset="-122"/>
                </a:rPr>
                <a:t>Bank </a:t>
              </a:r>
              <a:endParaRPr lang="en-US" altLang="zh-CN" sz="1600" dirty="0">
                <a:solidFill>
                  <a:schemeClr val="bg1"/>
                </a:solidFill>
                <a:ea typeface="宋体" pitchFamily="2" charset="-122"/>
              </a:endParaRPr>
            </a:p>
          </p:txBody>
        </p:sp>
        <p:sp>
          <p:nvSpPr>
            <p:cNvPr id="23" name="Oval 17"/>
            <p:cNvSpPr>
              <a:spLocks noChangeArrowheads="1"/>
            </p:cNvSpPr>
            <p:nvPr/>
          </p:nvSpPr>
          <p:spPr bwMode="blackWhite">
            <a:xfrm>
              <a:off x="4724400" y="3886200"/>
              <a:ext cx="1238250" cy="1238250"/>
            </a:xfrm>
            <a:prstGeom prst="ellipse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accent1">
                    <a:gamma/>
                    <a:shade val="36078"/>
                    <a:invGamma/>
                  </a:schemeClr>
                </a:gs>
              </a:gsLst>
              <a:path path="rect">
                <a:fillToRect r="100000" b="10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pPr algn="ctr" defTabSz="895350">
                <a:buSzPct val="75000"/>
              </a:pPr>
              <a:r>
                <a:rPr lang="en-US" altLang="zh-CN" sz="1600" dirty="0" smtClean="0">
                  <a:solidFill>
                    <a:schemeClr val="bg1"/>
                  </a:solidFill>
                  <a:ea typeface="宋体" pitchFamily="2" charset="-122"/>
                </a:rPr>
                <a:t>John Snow</a:t>
              </a:r>
            </a:p>
            <a:p>
              <a:pPr algn="ctr" defTabSz="895350">
                <a:buSzPct val="75000"/>
              </a:pPr>
              <a:r>
                <a:rPr lang="en-US" altLang="zh-CN" sz="1600" dirty="0" smtClean="0">
                  <a:solidFill>
                    <a:schemeClr val="bg1"/>
                  </a:solidFill>
                  <a:ea typeface="宋体" pitchFamily="2" charset="-122"/>
                </a:rPr>
                <a:t> Inc.</a:t>
              </a:r>
              <a:endParaRPr lang="en-US" altLang="zh-CN" sz="1600" dirty="0">
                <a:solidFill>
                  <a:schemeClr val="bg1"/>
                </a:solidFill>
                <a:ea typeface="宋体" pitchFamily="2" charset="-122"/>
              </a:endParaRPr>
            </a:p>
          </p:txBody>
        </p:sp>
        <p:sp>
          <p:nvSpPr>
            <p:cNvPr id="24" name="Oval 18"/>
            <p:cNvSpPr>
              <a:spLocks noChangeArrowheads="1"/>
            </p:cNvSpPr>
            <p:nvPr/>
          </p:nvSpPr>
          <p:spPr bwMode="blackWhite">
            <a:xfrm>
              <a:off x="3429000" y="1524000"/>
              <a:ext cx="1238250" cy="1238250"/>
            </a:xfrm>
            <a:prstGeom prst="ellipse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accent1">
                    <a:gamma/>
                    <a:shade val="36078"/>
                    <a:invGamma/>
                  </a:schemeClr>
                </a:gs>
              </a:gsLst>
              <a:path path="rect">
                <a:fillToRect r="100000" b="10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pPr algn="ctr" defTabSz="895350">
                <a:buSzPct val="75000"/>
              </a:pPr>
              <a:r>
                <a:rPr lang="en-US" altLang="zh-CN" sz="1600" dirty="0" smtClean="0">
                  <a:solidFill>
                    <a:schemeClr val="bg1"/>
                  </a:solidFill>
                  <a:ea typeface="宋体" pitchFamily="2" charset="-122"/>
                </a:rPr>
                <a:t>DFID</a:t>
              </a:r>
              <a:endParaRPr lang="en-US" altLang="zh-CN" sz="1600" dirty="0">
                <a:solidFill>
                  <a:schemeClr val="bg1"/>
                </a:solidFill>
                <a:ea typeface="宋体" pitchFamily="2" charset="-122"/>
              </a:endParaRPr>
            </a:p>
          </p:txBody>
        </p:sp>
        <p:sp>
          <p:nvSpPr>
            <p:cNvPr id="25" name="Oval 19"/>
            <p:cNvSpPr>
              <a:spLocks noChangeArrowheads="1"/>
            </p:cNvSpPr>
            <p:nvPr/>
          </p:nvSpPr>
          <p:spPr bwMode="blackWhite">
            <a:xfrm>
              <a:off x="3505200" y="2895600"/>
              <a:ext cx="1238250" cy="1238250"/>
            </a:xfrm>
            <a:prstGeom prst="ellipse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accent1">
                    <a:gamma/>
                    <a:shade val="36078"/>
                    <a:invGamma/>
                  </a:schemeClr>
                </a:gs>
              </a:gsLst>
              <a:path path="rect">
                <a:fillToRect r="100000" b="10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pPr algn="ctr" defTabSz="895350">
                <a:buSzPct val="75000"/>
              </a:pPr>
              <a:r>
                <a:rPr lang="en-US" altLang="zh-CN" sz="3600" b="1" dirty="0" smtClean="0">
                  <a:solidFill>
                    <a:schemeClr val="bg1"/>
                  </a:solidFill>
                  <a:ea typeface="宋体" pitchFamily="2" charset="-122"/>
                </a:rPr>
                <a:t>MOH</a:t>
              </a:r>
              <a:endParaRPr lang="en-US" altLang="zh-CN" sz="3600" b="1" dirty="0">
                <a:solidFill>
                  <a:schemeClr val="bg1"/>
                </a:solidFill>
                <a:ea typeface="宋体" pitchFamily="2" charset="-122"/>
              </a:endParaRPr>
            </a:p>
          </p:txBody>
        </p:sp>
      </p:grpSp>
      <p:sp>
        <p:nvSpPr>
          <p:cNvPr id="42" name="Oval 20"/>
          <p:cNvSpPr>
            <a:spLocks noChangeArrowheads="1"/>
          </p:cNvSpPr>
          <p:nvPr/>
        </p:nvSpPr>
        <p:spPr bwMode="blackWhite">
          <a:xfrm>
            <a:off x="3276600" y="4495800"/>
            <a:ext cx="1238250" cy="1238250"/>
          </a:xfrm>
          <a:prstGeom prst="ellipse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1">
                  <a:gamma/>
                  <a:shade val="36078"/>
                  <a:invGamma/>
                </a:schemeClr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lIns="0" tIns="0" rIns="0" bIns="0" anchor="ctr"/>
          <a:lstStyle/>
          <a:p>
            <a:pPr algn="ctr" defTabSz="895350">
              <a:buSzPct val="75000"/>
            </a:pPr>
            <a:r>
              <a:rPr lang="en-US" altLang="zh-CN" sz="1600" dirty="0" smtClean="0">
                <a:solidFill>
                  <a:schemeClr val="bg1"/>
                </a:solidFill>
                <a:ea typeface="宋体" pitchFamily="2" charset="-122"/>
              </a:rPr>
              <a:t>Crown Agents</a:t>
            </a:r>
            <a:endParaRPr lang="en-US" altLang="zh-CN" sz="1600" dirty="0">
              <a:solidFill>
                <a:schemeClr val="bg1"/>
              </a:solidFill>
              <a:ea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981200"/>
            <a:ext cx="8229600" cy="1143000"/>
          </a:xfrm>
        </p:spPr>
        <p:txBody>
          <a:bodyPr>
            <a:noAutofit/>
          </a:bodyPr>
          <a:lstStyle/>
          <a:p>
            <a:r>
              <a:rPr lang="en-US" sz="7200" dirty="0" smtClean="0"/>
              <a:t>Introduction</a:t>
            </a:r>
            <a:endParaRPr lang="en-US" sz="7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Why was the pilot designed?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 algn="ctr">
              <a:buNone/>
            </a:pPr>
            <a:r>
              <a:rPr lang="en-US" sz="2000" dirty="0" smtClean="0"/>
              <a:t>Zambia has been successful in expanding access to preventive services for malaria but treatment is lagging behind </a:t>
            </a:r>
            <a:r>
              <a:rPr lang="en-US" sz="2000" dirty="0" smtClean="0"/>
              <a:t>prevention efforts </a:t>
            </a:r>
            <a:endParaRPr lang="en-US" sz="2000" dirty="0" smtClean="0"/>
          </a:p>
          <a:p>
            <a:pPr lvl="1">
              <a:buNone/>
            </a:pPr>
            <a:endParaRPr lang="en-US" sz="2400" dirty="0" smtClean="0"/>
          </a:p>
          <a:p>
            <a:pPr lvl="1"/>
            <a:endParaRPr lang="en-US" sz="2400" dirty="0" smtClean="0"/>
          </a:p>
        </p:txBody>
      </p:sp>
      <p:graphicFrame>
        <p:nvGraphicFramePr>
          <p:cNvPr id="7" name="Chart 6"/>
          <p:cNvGraphicFramePr/>
          <p:nvPr/>
        </p:nvGraphicFramePr>
        <p:xfrm>
          <a:off x="152400" y="2286000"/>
          <a:ext cx="5181600" cy="3733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Chart 7"/>
          <p:cNvGraphicFramePr/>
          <p:nvPr/>
        </p:nvGraphicFramePr>
        <p:xfrm>
          <a:off x="4419600" y="2362200"/>
          <a:ext cx="4724400" cy="3657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Problem: Drugs are often times unavailable in health facilities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>
              <a:buNone/>
            </a:pPr>
            <a:endParaRPr lang="en-US" sz="2400" dirty="0" smtClean="0"/>
          </a:p>
          <a:p>
            <a:r>
              <a:rPr lang="en-US" sz="2400" dirty="0" smtClean="0"/>
              <a:t>The baseline survey conducted in Dec/Jan 08/09 shows that drugs were not available at the time of the visit:</a:t>
            </a:r>
          </a:p>
          <a:p>
            <a:pPr lvl="1"/>
            <a:r>
              <a:rPr lang="en-US" sz="2000" dirty="0" smtClean="0"/>
              <a:t>Pediatric ACT was unavailable in 40% of the facilities</a:t>
            </a:r>
          </a:p>
          <a:p>
            <a:pPr lvl="1"/>
            <a:r>
              <a:rPr lang="en-US" sz="2000" dirty="0" smtClean="0"/>
              <a:t>SP was unavailable in  55% of the facilities</a:t>
            </a:r>
          </a:p>
          <a:p>
            <a:pPr lvl="1"/>
            <a:r>
              <a:rPr lang="en-US" sz="2000" dirty="0" smtClean="0"/>
              <a:t>Amoxicillin was not available in 72% of the facilities</a:t>
            </a:r>
          </a:p>
          <a:p>
            <a:pPr lvl="1"/>
            <a:endParaRPr lang="en-US" sz="1000" dirty="0" smtClean="0">
              <a:solidFill>
                <a:srgbClr val="FF0000"/>
              </a:solidFill>
            </a:endParaRPr>
          </a:p>
          <a:p>
            <a:pPr marL="342900" lvl="1" indent="-342900">
              <a:buFont typeface="Arial" pitchFamily="34" charset="0"/>
              <a:buChar char="•"/>
            </a:pPr>
            <a:r>
              <a:rPr lang="en-US" sz="2400" dirty="0" smtClean="0"/>
              <a:t>Stock-outs on district level are less common indicating that distribution from districts to health facilities is the main bottleneck in the system</a:t>
            </a:r>
          </a:p>
          <a:p>
            <a:endParaRPr lang="en-US" sz="1800" dirty="0" smtClean="0"/>
          </a:p>
          <a:p>
            <a:pPr>
              <a:buNone/>
            </a:pPr>
            <a:endParaRPr lang="en-US" sz="1800" dirty="0" smtClean="0"/>
          </a:p>
          <a:p>
            <a:pPr>
              <a:buNone/>
            </a:pPr>
            <a:endParaRPr lang="en-US" sz="1800" dirty="0" smtClean="0"/>
          </a:p>
          <a:p>
            <a:endParaRPr lang="en-US" sz="1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85800" y="609600"/>
            <a:ext cx="74676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800" dirty="0" smtClean="0"/>
              <a:t>Unavailability of lifesaving drugs before the pilot</a:t>
            </a:r>
          </a:p>
          <a:p>
            <a:pPr algn="ctr">
              <a:defRPr/>
            </a:pPr>
            <a:r>
              <a:rPr lang="en-US" sz="2800" dirty="0" smtClean="0"/>
              <a:t>  </a:t>
            </a:r>
            <a:endParaRPr lang="en-US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762000" y="1447800"/>
            <a:ext cx="12954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 smtClean="0"/>
              <a:t>Dec 2008-Jan 2009</a:t>
            </a:r>
            <a:endParaRPr lang="en-US" sz="1100" b="1" dirty="0"/>
          </a:p>
        </p:txBody>
      </p:sp>
      <p:graphicFrame>
        <p:nvGraphicFramePr>
          <p:cNvPr id="7" name="Chart 6"/>
          <p:cNvGraphicFramePr/>
          <p:nvPr/>
        </p:nvGraphicFramePr>
        <p:xfrm>
          <a:off x="762000" y="1524000"/>
          <a:ext cx="7467600" cy="4648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Improving access to essential drugs in Zambia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600200"/>
            <a:ext cx="8305800" cy="4525963"/>
          </a:xfrm>
        </p:spPr>
        <p:txBody>
          <a:bodyPr>
            <a:normAutofit/>
          </a:bodyPr>
          <a:lstStyle/>
          <a:p>
            <a:pPr lvl="0" algn="ctr">
              <a:buNone/>
            </a:pPr>
            <a:endParaRPr lang="en-US" sz="2400" i="1" dirty="0" smtClean="0"/>
          </a:p>
          <a:p>
            <a:pPr lvl="0" algn="ctr">
              <a:buNone/>
            </a:pPr>
            <a:r>
              <a:rPr lang="en-US" sz="2400" b="1" dirty="0" smtClean="0"/>
              <a:t>Objective</a:t>
            </a:r>
          </a:p>
          <a:p>
            <a:pPr lvl="0" algn="ctr">
              <a:buNone/>
            </a:pPr>
            <a:r>
              <a:rPr lang="en-US" sz="2400" i="1" dirty="0" smtClean="0"/>
              <a:t>Identify the most cost-effective way to improve the availability of drugs through strengthening of the supply chain from district to health facility</a:t>
            </a:r>
            <a:endParaRPr lang="en-US" sz="2400" dirty="0" smtClean="0"/>
          </a:p>
          <a:p>
            <a:pPr lvl="0" algn="ctr">
              <a:buNone/>
            </a:pPr>
            <a:endParaRPr lang="en-US" sz="2400" b="1" dirty="0" smtClean="0"/>
          </a:p>
          <a:p>
            <a:pPr lvl="0" algn="ctr">
              <a:buNone/>
            </a:pPr>
            <a:r>
              <a:rPr lang="en-US" sz="2400" b="1" dirty="0" smtClean="0"/>
              <a:t>Approach</a:t>
            </a:r>
          </a:p>
          <a:p>
            <a:pPr lvl="0" algn="ctr">
              <a:buNone/>
            </a:pPr>
            <a:r>
              <a:rPr lang="en-US" sz="2400" i="1" dirty="0" smtClean="0"/>
              <a:t>Pilot project that compares the effectiveness of two different supply chain interventions to select one (or a combination/variation) that can be rolled-out nationally</a:t>
            </a:r>
          </a:p>
          <a:p>
            <a:pPr lvl="0"/>
            <a:endParaRPr lang="en-US" sz="1800" dirty="0" smtClean="0"/>
          </a:p>
          <a:p>
            <a:pPr lvl="0"/>
            <a:endParaRPr lang="en-US" sz="1800" dirty="0" smtClean="0"/>
          </a:p>
          <a:p>
            <a:pPr>
              <a:buNone/>
            </a:pPr>
            <a:endParaRPr lang="en-US" sz="1800" dirty="0" smtClean="0"/>
          </a:p>
          <a:p>
            <a:pPr>
              <a:buNone/>
            </a:pPr>
            <a:endParaRPr lang="en-US" sz="1800" dirty="0" smtClean="0"/>
          </a:p>
          <a:p>
            <a:pPr>
              <a:buNone/>
            </a:pPr>
            <a:endParaRPr lang="en-US" sz="1800" dirty="0" smtClean="0"/>
          </a:p>
          <a:p>
            <a:pPr>
              <a:buNone/>
            </a:pPr>
            <a:endParaRPr lang="en-US" sz="1800" dirty="0" smtClean="0"/>
          </a:p>
          <a:p>
            <a:pPr>
              <a:buNone/>
            </a:pPr>
            <a:endParaRPr lang="en-US" sz="1800" dirty="0" smtClean="0"/>
          </a:p>
          <a:p>
            <a:pPr>
              <a:buNone/>
            </a:pPr>
            <a:endParaRPr lang="en-US" sz="1800" dirty="0" smtClean="0"/>
          </a:p>
          <a:p>
            <a:endParaRPr lang="en-US" sz="1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en-US" sz="7200" dirty="0" smtClean="0"/>
          </a:p>
          <a:p>
            <a:pPr algn="ctr">
              <a:buNone/>
            </a:pPr>
            <a:r>
              <a:rPr lang="en-US" sz="7200" dirty="0" smtClean="0"/>
              <a:t>Design</a:t>
            </a:r>
            <a:endParaRPr lang="en-US" sz="7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Improving the overall supply chain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project was initially focused on malaria drugs </a:t>
            </a:r>
            <a:r>
              <a:rPr lang="en-US" i="1" dirty="0" smtClean="0"/>
              <a:t>only</a:t>
            </a:r>
          </a:p>
          <a:p>
            <a:r>
              <a:rPr lang="en-US" dirty="0" smtClean="0"/>
              <a:t>To avoid a fragmented supply chain and increase the impact of the pilot on health outcomes the focus shifted from malaria drugs only to</a:t>
            </a:r>
            <a:r>
              <a:rPr lang="en-US" i="1" dirty="0" smtClean="0"/>
              <a:t> </a:t>
            </a:r>
            <a:r>
              <a:rPr lang="en-US" b="1" i="1" dirty="0" smtClean="0"/>
              <a:t>all </a:t>
            </a:r>
            <a:r>
              <a:rPr lang="en-US" b="1" dirty="0" smtClean="0"/>
              <a:t>essential drugs</a:t>
            </a: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Distribution Structure before the pilot</a:t>
            </a:r>
            <a:endParaRPr lang="en-US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898852" y="1600200"/>
            <a:ext cx="7346296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8305800" y="2971800"/>
            <a:ext cx="685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smtClean="0"/>
              <a:t>72 district stores </a:t>
            </a:r>
            <a:endParaRPr lang="en-US" sz="1200" dirty="0"/>
          </a:p>
        </p:txBody>
      </p:sp>
      <p:sp>
        <p:nvSpPr>
          <p:cNvPr id="6" name="Rectangle 5"/>
          <p:cNvSpPr/>
          <p:nvPr/>
        </p:nvSpPr>
        <p:spPr>
          <a:xfrm>
            <a:off x="8305800" y="4191000"/>
            <a:ext cx="6858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b="1" dirty="0" smtClean="0"/>
              <a:t>Approx.1450 health centers</a:t>
            </a:r>
            <a:endParaRPr lang="en-US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301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85800" y="1447800"/>
            <a:ext cx="7443935" cy="460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 Interventions Tested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US" sz="2000" b="1" dirty="0" smtClean="0"/>
              <a:t>Common design features for A &amp; B systems: </a:t>
            </a:r>
          </a:p>
          <a:p>
            <a:r>
              <a:rPr lang="en-US" sz="2000" dirty="0" smtClean="0"/>
              <a:t>Commodity Planner (CP) dedicated to logistics based in District Health Office (DHO)</a:t>
            </a:r>
          </a:p>
          <a:p>
            <a:pPr>
              <a:buNone/>
            </a:pPr>
            <a:endParaRPr lang="en-US" sz="2000" b="1" dirty="0" smtClean="0"/>
          </a:p>
          <a:p>
            <a:pPr>
              <a:buNone/>
            </a:pPr>
            <a:r>
              <a:rPr lang="en-US" sz="2000" b="1" dirty="0" smtClean="0"/>
              <a:t>System A: </a:t>
            </a:r>
          </a:p>
          <a:p>
            <a:r>
              <a:rPr lang="en-US" sz="2000" dirty="0" smtClean="0"/>
              <a:t>Health Facilities (HFs) place  orders to DHO who places orders to MSL</a:t>
            </a:r>
          </a:p>
          <a:p>
            <a:r>
              <a:rPr lang="en-US" sz="2000" dirty="0" smtClean="0"/>
              <a:t>Kits are disaggregated  into individual drugs at the central level and distributed to the district store </a:t>
            </a:r>
          </a:p>
          <a:p>
            <a:r>
              <a:rPr lang="en-US" sz="2000" dirty="0" smtClean="0"/>
              <a:t>Districts are responsible for assembling orders for the health facilities and transportation from district to health facility</a:t>
            </a:r>
          </a:p>
          <a:p>
            <a:pPr>
              <a:buNone/>
            </a:pPr>
            <a:endParaRPr lang="en-US" sz="2000" b="1" dirty="0" smtClean="0"/>
          </a:p>
          <a:p>
            <a:pPr>
              <a:buNone/>
            </a:pPr>
            <a:r>
              <a:rPr lang="en-US" sz="2000" b="1" dirty="0" smtClean="0"/>
              <a:t>System B: </a:t>
            </a:r>
          </a:p>
          <a:p>
            <a:r>
              <a:rPr lang="en-US" sz="2000" dirty="0" smtClean="0"/>
              <a:t>HFs place orders directly to MSL</a:t>
            </a:r>
          </a:p>
          <a:p>
            <a:r>
              <a:rPr lang="en-US" sz="2000" dirty="0" smtClean="0"/>
              <a:t>Kits are disaggregated at the central level and packed in sealed packages to each individual facility</a:t>
            </a:r>
          </a:p>
          <a:p>
            <a:r>
              <a:rPr lang="en-US" sz="2000" dirty="0" smtClean="0"/>
              <a:t>Districts only responsible for transportation from district to health facility</a:t>
            </a:r>
          </a:p>
          <a:p>
            <a:pPr>
              <a:buNone/>
            </a:pPr>
            <a:endParaRPr lang="en-US" sz="1800" dirty="0" smtClean="0"/>
          </a:p>
          <a:p>
            <a:pPr>
              <a:buNone/>
            </a:pPr>
            <a:endParaRPr lang="en-US" sz="1800" dirty="0" smtClean="0"/>
          </a:p>
          <a:p>
            <a:pPr>
              <a:buNone/>
            </a:pPr>
            <a:endParaRPr lang="en-US" sz="1800" dirty="0" smtClean="0"/>
          </a:p>
          <a:p>
            <a:pPr>
              <a:buNone/>
            </a:pPr>
            <a:endParaRPr lang="en-US" sz="1800" dirty="0" smtClean="0"/>
          </a:p>
          <a:p>
            <a:pPr>
              <a:buNone/>
            </a:pPr>
            <a:endParaRPr lang="en-US" sz="1800" dirty="0" smtClean="0"/>
          </a:p>
          <a:p>
            <a:pPr>
              <a:buNone/>
            </a:pPr>
            <a:endParaRPr lang="en-US" sz="1800" dirty="0" smtClean="0"/>
          </a:p>
          <a:p>
            <a:endParaRPr lang="en-US" sz="1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System A</a:t>
            </a:r>
            <a:br>
              <a:rPr lang="en-US" dirty="0" smtClean="0"/>
            </a:br>
            <a:r>
              <a:rPr lang="en-US" dirty="0" smtClean="0"/>
              <a:t>Commodity Planners</a:t>
            </a:r>
            <a:endParaRPr lang="en-US" dirty="0"/>
          </a:p>
        </p:txBody>
      </p:sp>
      <p:pic>
        <p:nvPicPr>
          <p:cNvPr id="205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14400" y="1524000"/>
            <a:ext cx="7338279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>
          <a:xfrm>
            <a:off x="6553200" y="2895600"/>
            <a:ext cx="208743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 smtClean="0"/>
              <a:t>Commodity planner</a:t>
            </a:r>
            <a:endParaRPr lang="en-US" sz="1400" dirty="0"/>
          </a:p>
        </p:txBody>
      </p:sp>
      <p:sp>
        <p:nvSpPr>
          <p:cNvPr id="9" name="Rectangle 8"/>
          <p:cNvSpPr/>
          <p:nvPr/>
        </p:nvSpPr>
        <p:spPr>
          <a:xfrm>
            <a:off x="4724400" y="2895600"/>
            <a:ext cx="208743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 smtClean="0"/>
              <a:t>Commodity planner</a:t>
            </a:r>
            <a:endParaRPr lang="en-US" sz="1400" dirty="0"/>
          </a:p>
        </p:txBody>
      </p:sp>
      <p:sp>
        <p:nvSpPr>
          <p:cNvPr id="10" name="Rectangle 9"/>
          <p:cNvSpPr/>
          <p:nvPr/>
        </p:nvSpPr>
        <p:spPr>
          <a:xfrm>
            <a:off x="2743200" y="2895600"/>
            <a:ext cx="208743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 smtClean="0"/>
              <a:t>Commodity planner</a:t>
            </a:r>
            <a:endParaRPr lang="en-US" sz="1400" dirty="0"/>
          </a:p>
        </p:txBody>
      </p:sp>
      <p:sp>
        <p:nvSpPr>
          <p:cNvPr id="11" name="Rectangle 10"/>
          <p:cNvSpPr/>
          <p:nvPr/>
        </p:nvSpPr>
        <p:spPr>
          <a:xfrm>
            <a:off x="838200" y="2895600"/>
            <a:ext cx="208743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 smtClean="0"/>
              <a:t>Commodity planner</a:t>
            </a:r>
            <a:endParaRPr lang="en-US" sz="1400" dirty="0"/>
          </a:p>
        </p:txBody>
      </p:sp>
      <p:pic>
        <p:nvPicPr>
          <p:cNvPr id="14340" name="Picture 4" descr="http://images.faithclipart.com/images/3/1217438371195_158/img_1217438371195_158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3000" y="3124200"/>
            <a:ext cx="419042" cy="581025"/>
          </a:xfrm>
          <a:prstGeom prst="rect">
            <a:avLst/>
          </a:prstGeom>
          <a:noFill/>
        </p:spPr>
      </p:pic>
      <p:pic>
        <p:nvPicPr>
          <p:cNvPr id="13" name="Picture 4" descr="http://images.faithclipart.com/images/3/1217438371195_158/img_1217438371195_158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71800" y="3200400"/>
            <a:ext cx="364086" cy="504825"/>
          </a:xfrm>
          <a:prstGeom prst="rect">
            <a:avLst/>
          </a:prstGeom>
          <a:noFill/>
        </p:spPr>
      </p:pic>
      <p:pic>
        <p:nvPicPr>
          <p:cNvPr id="14" name="Picture 4" descr="http://images.faithclipart.com/images/3/1217438371195_158/img_1217438371195_158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3200400"/>
            <a:ext cx="419042" cy="581025"/>
          </a:xfrm>
          <a:prstGeom prst="rect">
            <a:avLst/>
          </a:prstGeom>
          <a:noFill/>
        </p:spPr>
      </p:pic>
      <p:pic>
        <p:nvPicPr>
          <p:cNvPr id="15" name="Picture 4" descr="http://images.faithclipart.com/images/3/1217438371195_158/img_1217438371195_158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81800" y="3200400"/>
            <a:ext cx="419042" cy="5810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System B</a:t>
            </a:r>
            <a:br>
              <a:rPr lang="en-US" dirty="0" smtClean="0"/>
            </a:br>
            <a:r>
              <a:rPr lang="en-US" dirty="0" smtClean="0"/>
              <a:t>Commodity Planner + Sealed Packages</a:t>
            </a:r>
            <a:endParaRPr lang="en-US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840189" y="1600200"/>
            <a:ext cx="7463622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6477000" y="3048000"/>
            <a:ext cx="208743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 smtClean="0"/>
              <a:t>Commodity planner</a:t>
            </a:r>
            <a:endParaRPr lang="en-US" sz="1400" dirty="0"/>
          </a:p>
        </p:txBody>
      </p:sp>
      <p:sp>
        <p:nvSpPr>
          <p:cNvPr id="7" name="Rectangle 6"/>
          <p:cNvSpPr/>
          <p:nvPr/>
        </p:nvSpPr>
        <p:spPr>
          <a:xfrm>
            <a:off x="3733800" y="3048000"/>
            <a:ext cx="208743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 smtClean="0"/>
              <a:t>Commodity planner</a:t>
            </a:r>
            <a:endParaRPr lang="en-US" sz="1400" dirty="0"/>
          </a:p>
        </p:txBody>
      </p:sp>
      <p:sp>
        <p:nvSpPr>
          <p:cNvPr id="8" name="Rectangle 7"/>
          <p:cNvSpPr/>
          <p:nvPr/>
        </p:nvSpPr>
        <p:spPr>
          <a:xfrm>
            <a:off x="1143000" y="3048000"/>
            <a:ext cx="208743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 smtClean="0"/>
              <a:t>Commodity planner</a:t>
            </a:r>
            <a:endParaRPr lang="en-US" sz="1400" dirty="0"/>
          </a:p>
        </p:txBody>
      </p:sp>
      <p:pic>
        <p:nvPicPr>
          <p:cNvPr id="9" name="Picture 4" descr="http://images.faithclipart.com/images/3/1217438371195_158/img_1217438371195_158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71600" y="3505200"/>
            <a:ext cx="419042" cy="581025"/>
          </a:xfrm>
          <a:prstGeom prst="rect">
            <a:avLst/>
          </a:prstGeom>
          <a:noFill/>
        </p:spPr>
      </p:pic>
      <p:pic>
        <p:nvPicPr>
          <p:cNvPr id="10" name="Picture 4" descr="http://images.faithclipart.com/images/3/1217438371195_158/img_1217438371195_158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33800" y="3429000"/>
            <a:ext cx="419042" cy="581025"/>
          </a:xfrm>
          <a:prstGeom prst="rect">
            <a:avLst/>
          </a:prstGeom>
          <a:noFill/>
        </p:spPr>
      </p:pic>
      <p:pic>
        <p:nvPicPr>
          <p:cNvPr id="11" name="Picture 4" descr="http://images.faithclipart.com/images/3/1217438371195_158/img_1217438371195_158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05600" y="3429000"/>
            <a:ext cx="419042" cy="581025"/>
          </a:xfrm>
          <a:prstGeom prst="rect">
            <a:avLst/>
          </a:prstGeom>
          <a:noFill/>
        </p:spPr>
      </p:pic>
      <p:pic>
        <p:nvPicPr>
          <p:cNvPr id="13318" name="Picture 6" descr="http://t1.gstatic.com/images?q=tbn:lPipvR0cDogv0M:http://www.evansgarden.com/media/gift-box-cartoon.jpg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362200" y="3505200"/>
            <a:ext cx="666750" cy="781051"/>
          </a:xfrm>
          <a:prstGeom prst="rect">
            <a:avLst/>
          </a:prstGeom>
          <a:noFill/>
        </p:spPr>
      </p:pic>
      <p:pic>
        <p:nvPicPr>
          <p:cNvPr id="13" name="Picture 6" descr="http://t1.gstatic.com/images?q=tbn:lPipvR0cDogv0M:http://www.evansgarden.com/media/gift-box-cartoon.jpg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76800" y="3429000"/>
            <a:ext cx="666750" cy="781051"/>
          </a:xfrm>
          <a:prstGeom prst="rect">
            <a:avLst/>
          </a:prstGeom>
          <a:noFill/>
        </p:spPr>
      </p:pic>
      <p:pic>
        <p:nvPicPr>
          <p:cNvPr id="14" name="Picture 6" descr="http://t1.gstatic.com/images?q=tbn:lPipvR0cDogv0M:http://www.evansgarden.com/media/gift-box-cartoon.jpg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696200" y="3429000"/>
            <a:ext cx="666750" cy="7810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Pilot Evaluation Design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5029200"/>
          </a:xfrm>
        </p:spPr>
        <p:txBody>
          <a:bodyPr>
            <a:normAutofit/>
          </a:bodyPr>
          <a:lstStyle/>
          <a:p>
            <a:pPr>
              <a:buNone/>
            </a:pPr>
            <a:endParaRPr lang="en-US" sz="1800" b="1" dirty="0" smtClean="0"/>
          </a:p>
          <a:p>
            <a:r>
              <a:rPr lang="en-US" sz="2400" dirty="0" smtClean="0"/>
              <a:t>Districts randomly selected from 54 </a:t>
            </a:r>
            <a:r>
              <a:rPr lang="en-US" sz="2400" dirty="0" err="1" smtClean="0"/>
              <a:t>peri</a:t>
            </a:r>
            <a:r>
              <a:rPr lang="en-US" sz="2400" dirty="0" smtClean="0"/>
              <a:t>-urban and rural districts in Zambia</a:t>
            </a:r>
          </a:p>
          <a:p>
            <a:r>
              <a:rPr lang="en-US" sz="2400" dirty="0" smtClean="0"/>
              <a:t>Total of 24 districts: 8 districts for system A, 8 districts for system B and 8 control districts</a:t>
            </a:r>
          </a:p>
          <a:p>
            <a:r>
              <a:rPr lang="en-US" sz="2400" dirty="0" smtClean="0"/>
              <a:t>Pilot implementation for a one-year period</a:t>
            </a:r>
          </a:p>
          <a:p>
            <a:r>
              <a:rPr lang="en-US" sz="2400" dirty="0" smtClean="0"/>
              <a:t>Baseline data  collected in Dec-Jan 2008 and follow-up data during the same period in 2009</a:t>
            </a:r>
          </a:p>
          <a:p>
            <a:pPr marL="0" indent="0"/>
            <a:endParaRPr lang="en-US" sz="1800" dirty="0" smtClean="0"/>
          </a:p>
          <a:p>
            <a:pPr marL="0" indent="0"/>
            <a:endParaRPr lang="en-US" sz="1800" dirty="0" smtClean="0"/>
          </a:p>
          <a:p>
            <a:pPr marL="0" indent="0">
              <a:buNone/>
            </a:pPr>
            <a:endParaRPr lang="en-US" sz="1800" dirty="0" smtClean="0"/>
          </a:p>
          <a:p>
            <a:pPr>
              <a:buNone/>
            </a:pPr>
            <a:endParaRPr lang="en-US" sz="1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District Selection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en-US" sz="1800" dirty="0" smtClean="0"/>
          </a:p>
          <a:p>
            <a:pPr>
              <a:buNone/>
            </a:pPr>
            <a:endParaRPr lang="en-US" sz="1800" dirty="0" smtClean="0"/>
          </a:p>
          <a:p>
            <a:pPr>
              <a:buNone/>
            </a:pPr>
            <a:endParaRPr lang="en-US" sz="1800" dirty="0" smtClean="0"/>
          </a:p>
          <a:p>
            <a:pPr>
              <a:buNone/>
            </a:pPr>
            <a:endParaRPr lang="en-US" sz="1800" dirty="0" smtClean="0"/>
          </a:p>
          <a:p>
            <a:pPr>
              <a:buNone/>
            </a:pPr>
            <a:endParaRPr lang="en-US" sz="1800" dirty="0" smtClean="0"/>
          </a:p>
          <a:p>
            <a:pPr>
              <a:buNone/>
            </a:pPr>
            <a:endParaRPr lang="en-US" sz="1800" dirty="0" smtClean="0"/>
          </a:p>
          <a:p>
            <a:endParaRPr lang="en-US" sz="1800" dirty="0" smtClean="0"/>
          </a:p>
        </p:txBody>
      </p:sp>
      <p:pic>
        <p:nvPicPr>
          <p:cNvPr id="4" name="Picture 7" descr="ed distr&amp;sit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79500"/>
            <a:ext cx="9144000" cy="577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1143000" y="1485900"/>
            <a:ext cx="2209800" cy="647700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4525963"/>
          </a:xfrm>
        </p:spPr>
        <p:txBody>
          <a:bodyPr/>
          <a:lstStyle/>
          <a:p>
            <a:pPr algn="ctr">
              <a:buNone/>
            </a:pPr>
            <a:endParaRPr lang="en-US" sz="7200" dirty="0" smtClean="0"/>
          </a:p>
          <a:p>
            <a:pPr algn="ctr">
              <a:buNone/>
            </a:pPr>
            <a:r>
              <a:rPr lang="en-US" sz="7200" dirty="0" smtClean="0"/>
              <a:t>Results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Reduced </a:t>
            </a:r>
            <a:r>
              <a:rPr lang="en-US" dirty="0" err="1" smtClean="0"/>
              <a:t>Stockouts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in A System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295400" y="6248400"/>
            <a:ext cx="67056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/>
              <a:t>*the reduction in </a:t>
            </a:r>
            <a:r>
              <a:rPr lang="en-US" sz="1100" dirty="0" err="1" smtClean="0"/>
              <a:t>stockout</a:t>
            </a:r>
            <a:r>
              <a:rPr lang="en-US" sz="1100" dirty="0" smtClean="0"/>
              <a:t> rate is statistically significant with respect to any observed change in control districts </a:t>
            </a:r>
            <a:endParaRPr lang="en-US" sz="11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000" dirty="0" smtClean="0"/>
              <a:t>Dramatically Reduced Stockouts in </a:t>
            </a:r>
            <a:br>
              <a:rPr lang="en-US" sz="4000" dirty="0" smtClean="0"/>
            </a:br>
            <a:r>
              <a:rPr lang="en-US" sz="4000" dirty="0" smtClean="0"/>
              <a:t>B System</a:t>
            </a:r>
            <a:endParaRPr lang="en-US" sz="4000" dirty="0"/>
          </a:p>
        </p:txBody>
      </p:sp>
      <p:sp>
        <p:nvSpPr>
          <p:cNvPr id="10" name="Rectangle 9"/>
          <p:cNvSpPr/>
          <p:nvPr/>
        </p:nvSpPr>
        <p:spPr>
          <a:xfrm>
            <a:off x="1219200" y="6019800"/>
            <a:ext cx="670560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 smtClean="0"/>
              <a:t>*the reduction in </a:t>
            </a:r>
            <a:r>
              <a:rPr lang="en-US" sz="1100" dirty="0" err="1" smtClean="0"/>
              <a:t>stockout</a:t>
            </a:r>
            <a:r>
              <a:rPr lang="en-US" sz="1100" dirty="0" smtClean="0"/>
              <a:t> rate is statistically significant with respect to any observed change in control districts </a:t>
            </a:r>
            <a:endParaRPr lang="en-US" sz="1100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0000"/>
                </a:solidFill>
              </a:rPr>
              <a:t>Average decrease in </a:t>
            </a:r>
            <a:r>
              <a:rPr lang="en-US" dirty="0" err="1" smtClean="0">
                <a:solidFill>
                  <a:srgbClr val="000000"/>
                </a:solidFill>
              </a:rPr>
              <a:t>stockout</a:t>
            </a:r>
            <a:r>
              <a:rPr lang="en-US" dirty="0" smtClean="0">
                <a:solidFill>
                  <a:srgbClr val="000000"/>
                </a:solidFill>
              </a:rPr>
              <a:t> probability from control to option B for pediatric ACT is 38 percentage points</a:t>
            </a:r>
          </a:p>
          <a:p>
            <a:endParaRPr lang="en-US" dirty="0" smtClean="0">
              <a:solidFill>
                <a:srgbClr val="000000"/>
              </a:solidFill>
            </a:endParaRPr>
          </a:p>
          <a:p>
            <a:pPr>
              <a:buNone/>
            </a:pPr>
            <a:endParaRPr lang="en-US" dirty="0" smtClean="0">
              <a:solidFill>
                <a:srgbClr val="000000"/>
              </a:solidFill>
            </a:endParaRP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Days of Stockouts for Malaria Drugs reduced (Q4 2009=90 days)</a:t>
            </a:r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6553200" y="5562600"/>
            <a:ext cx="228600" cy="152400"/>
          </a:xfrm>
          <a:prstGeom prst="rect">
            <a:avLst/>
          </a:prstGeom>
          <a:ln w="3175">
            <a:solidFill>
              <a:schemeClr val="bg1"/>
            </a:solidFill>
          </a:ln>
          <a:effectLst>
            <a:outerShdw blurRad="50800" dist="50800" dir="5400000" algn="ctr" rotWithShape="0">
              <a:schemeClr val="bg1"/>
            </a:outerShdw>
          </a:effectLst>
          <a:scene3d>
            <a:camera prst="orthographicFront"/>
            <a:lightRig rig="threePt" dir="t"/>
          </a:scene3d>
          <a:sp3d contourW="12700">
            <a:contourClr>
              <a:schemeClr val="bg1"/>
            </a:contourClr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Far more people get their lifesaving drugs in B districts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381000" y="2438400"/>
          <a:ext cx="6019800" cy="4191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28674" name="Picture 2" descr="http://www.soschildrensvillages.org.uk/images/migrated-images/Children_from_Lusaka_Zambia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14" y="2209800"/>
            <a:ext cx="2968089" cy="19812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685800" y="1752600"/>
            <a:ext cx="4724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Share of population demand for lifesaving drugs not met due to unavailability in Q4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Average Reporting Rates </a:t>
            </a:r>
            <a:br>
              <a:rPr lang="en-US" dirty="0" smtClean="0"/>
            </a:br>
            <a:r>
              <a:rPr lang="en-US" dirty="0" smtClean="0"/>
              <a:t>to MSL</a:t>
            </a:r>
            <a:endParaRPr lang="en-US" dirty="0"/>
          </a:p>
        </p:txBody>
      </p:sp>
      <p:graphicFrame>
        <p:nvGraphicFramePr>
          <p:cNvPr id="4" name="Content Placeholder 4"/>
          <p:cNvGraphicFramePr>
            <a:graphicFrameLocks/>
          </p:cNvGraphicFramePr>
          <p:nvPr/>
        </p:nvGraphicFramePr>
        <p:xfrm>
          <a:off x="609600" y="17526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Improved Storage Conditions in intervention districts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Impact on under five deaths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Preliminary estimations show that </a:t>
            </a:r>
            <a:r>
              <a:rPr lang="en-US" b="1" dirty="0" smtClean="0">
                <a:solidFill>
                  <a:srgbClr val="FF0000"/>
                </a:solidFill>
              </a:rPr>
              <a:t>currently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smtClean="0"/>
              <a:t>there are </a:t>
            </a:r>
            <a:r>
              <a:rPr lang="en-US" b="1" dirty="0" smtClean="0">
                <a:solidFill>
                  <a:srgbClr val="FF0000"/>
                </a:solidFill>
              </a:rPr>
              <a:t>200,000</a:t>
            </a:r>
            <a:r>
              <a:rPr lang="en-US" dirty="0" smtClean="0"/>
              <a:t> children U5 per year with malaria who visit a public health facility and cannot be treated because the drugs are not available</a:t>
            </a:r>
          </a:p>
          <a:p>
            <a:r>
              <a:rPr lang="en-US" dirty="0" smtClean="0"/>
              <a:t>With a nationwide scale up of </a:t>
            </a:r>
            <a:r>
              <a:rPr lang="en-US" b="1" dirty="0" smtClean="0">
                <a:solidFill>
                  <a:srgbClr val="7030A0"/>
                </a:solidFill>
              </a:rPr>
              <a:t>model A </a:t>
            </a:r>
            <a:r>
              <a:rPr lang="en-US" dirty="0" smtClean="0"/>
              <a:t>this number would be reduced to </a:t>
            </a:r>
            <a:r>
              <a:rPr lang="en-US" b="1" dirty="0" smtClean="0">
                <a:solidFill>
                  <a:srgbClr val="7030A0"/>
                </a:solidFill>
              </a:rPr>
              <a:t>100,000</a:t>
            </a:r>
            <a:r>
              <a:rPr lang="en-US" dirty="0" smtClean="0"/>
              <a:t> </a:t>
            </a:r>
          </a:p>
          <a:p>
            <a:r>
              <a:rPr lang="en-US" dirty="0" smtClean="0"/>
              <a:t>With a nationwide scale up of </a:t>
            </a:r>
            <a:r>
              <a:rPr lang="en-US" b="1" dirty="0" smtClean="0">
                <a:solidFill>
                  <a:srgbClr val="00B050"/>
                </a:solidFill>
              </a:rPr>
              <a:t>model B</a:t>
            </a:r>
            <a:r>
              <a:rPr lang="en-US" dirty="0" smtClean="0"/>
              <a:t> it would be reduced to </a:t>
            </a:r>
            <a:r>
              <a:rPr lang="en-US" b="1" dirty="0" smtClean="0">
                <a:solidFill>
                  <a:srgbClr val="00B050"/>
                </a:solidFill>
              </a:rPr>
              <a:t>40,000</a:t>
            </a:r>
          </a:p>
          <a:p>
            <a:endParaRPr lang="en-US" dirty="0" smtClean="0"/>
          </a:p>
          <a:p>
            <a:pPr>
              <a:buNone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Impact on under five deaths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Preliminary calculations suggest that as a result of the increase in access to one drug(pediatric ACT) out of all essential drugs</a:t>
            </a:r>
          </a:p>
          <a:p>
            <a:pPr lvl="1"/>
            <a:r>
              <a:rPr lang="en-US" dirty="0" smtClean="0"/>
              <a:t>About</a:t>
            </a:r>
            <a:r>
              <a:rPr lang="en-US" sz="3200" dirty="0" smtClean="0"/>
              <a:t> </a:t>
            </a:r>
            <a:r>
              <a:rPr lang="en-US" b="1" dirty="0" smtClean="0">
                <a:solidFill>
                  <a:srgbClr val="FF0000"/>
                </a:solidFill>
              </a:rPr>
              <a:t>5600</a:t>
            </a:r>
            <a:r>
              <a:rPr lang="en-US" dirty="0" smtClean="0"/>
              <a:t> under five deaths/year </a:t>
            </a:r>
            <a:r>
              <a:rPr lang="en-US" b="1" dirty="0" smtClean="0">
                <a:solidFill>
                  <a:srgbClr val="FF0000"/>
                </a:solidFill>
              </a:rPr>
              <a:t>(18% of malaria deaths) </a:t>
            </a:r>
            <a:r>
              <a:rPr lang="en-US" dirty="0" smtClean="0"/>
              <a:t>could be averted  if the </a:t>
            </a:r>
            <a:r>
              <a:rPr lang="en-US" b="1" dirty="0" smtClean="0">
                <a:solidFill>
                  <a:srgbClr val="FF0000"/>
                </a:solidFill>
              </a:rPr>
              <a:t>B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b="1" dirty="0" smtClean="0">
                <a:solidFill>
                  <a:srgbClr val="FF0000"/>
                </a:solidFill>
              </a:rPr>
              <a:t>system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smtClean="0"/>
              <a:t>was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smtClean="0"/>
              <a:t>to be scaled up nationwide</a:t>
            </a:r>
          </a:p>
          <a:p>
            <a:pPr>
              <a:buNone/>
            </a:pPr>
            <a:endParaRPr lang="en-US" dirty="0" smtClean="0"/>
          </a:p>
          <a:p>
            <a:pPr marL="342900" lvl="1" indent="-342900">
              <a:buFont typeface="Arial" pitchFamily="34" charset="0"/>
              <a:buChar char="•"/>
            </a:pPr>
            <a:r>
              <a:rPr lang="en-US" dirty="0" smtClean="0"/>
              <a:t>The benefits are much higher if stock improvements of all drugs are taken into account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Costs of Improving the Supply Chain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143000"/>
          </a:xfrm>
        </p:spPr>
        <p:txBody>
          <a:bodyPr>
            <a:normAutofit fontScale="85000" lnSpcReduction="10000"/>
          </a:bodyPr>
          <a:lstStyle/>
          <a:p>
            <a:r>
              <a:rPr lang="en-US" dirty="0" smtClean="0"/>
              <a:t>Cost-effectiveness analysis is currently being conducted</a:t>
            </a:r>
          </a:p>
          <a:p>
            <a:r>
              <a:rPr lang="en-US" dirty="0" smtClean="0"/>
              <a:t>A and B districts share the same cost structure for CPs</a:t>
            </a:r>
          </a:p>
          <a:p>
            <a:pPr>
              <a:buNone/>
            </a:pPr>
            <a:endParaRPr lang="en-US" dirty="0" smtClean="0"/>
          </a:p>
        </p:txBody>
      </p:sp>
      <p:graphicFrame>
        <p:nvGraphicFramePr>
          <p:cNvPr id="6" name="Content Placeholder 4"/>
          <p:cNvGraphicFramePr>
            <a:graphicFrameLocks/>
          </p:cNvGraphicFramePr>
          <p:nvPr/>
        </p:nvGraphicFramePr>
        <p:xfrm>
          <a:off x="1143000" y="2743200"/>
          <a:ext cx="5638800" cy="1447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9600"/>
                <a:gridCol w="2006600"/>
                <a:gridCol w="1752600"/>
              </a:tblGrid>
              <a:tr h="361950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1" i="0" u="none" strike="noStrike" dirty="0">
                          <a:latin typeface="Arial"/>
                        </a:rPr>
                        <a:t>Operational Running Costs for CPs/ </a:t>
                      </a:r>
                      <a:r>
                        <a:rPr lang="en-US" sz="1000" b="1" i="0" u="none" strike="noStrike" dirty="0" smtClean="0">
                          <a:latin typeface="Arial"/>
                        </a:rPr>
                        <a:t>district (gross)</a:t>
                      </a:r>
                      <a:endParaRPr lang="en-US" sz="1000" b="1" i="0" u="none" strike="noStrike" dirty="0"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 dirty="0">
                          <a:latin typeface="Arial"/>
                        </a:rPr>
                        <a:t>ZMK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 dirty="0">
                          <a:latin typeface="Arial"/>
                        </a:rPr>
                        <a:t>USD</a:t>
                      </a:r>
                    </a:p>
                  </a:txBody>
                  <a:tcPr marL="9525" marR="9525" marT="9525" marB="0" anchor="b"/>
                </a:tc>
              </a:tr>
              <a:tr h="361950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latin typeface="Arial"/>
                        </a:rPr>
                        <a:t>Set-up costs (training of CPs, laptop etc)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latin typeface="Arial"/>
                        </a:rPr>
                        <a:t>13,250,000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latin typeface="Arial"/>
                        </a:rPr>
                        <a:t>2,650</a:t>
                      </a:r>
                    </a:p>
                  </a:txBody>
                  <a:tcPr marL="9525" marR="9525" marT="9525" marB="0" anchor="b"/>
                </a:tc>
              </a:tr>
              <a:tr h="361950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latin typeface="Arial"/>
                        </a:rPr>
                        <a:t>Total monthly running costs (CP salary)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latin typeface="Arial"/>
                        </a:rPr>
                        <a:t>6,900,000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latin typeface="Arial"/>
                        </a:rPr>
                        <a:t>1,380</a:t>
                      </a:r>
                    </a:p>
                  </a:txBody>
                  <a:tcPr marL="9525" marR="9525" marT="9525" marB="0" anchor="b"/>
                </a:tc>
              </a:tr>
              <a:tr h="361950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latin typeface="Arial"/>
                        </a:rPr>
                        <a:t>Total yearly running costs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latin typeface="Arial"/>
                        </a:rPr>
                        <a:t>82,800,000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latin typeface="Arial"/>
                        </a:rPr>
                        <a:t>16,560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381000" y="4800600"/>
            <a:ext cx="8001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dirty="0" smtClean="0"/>
              <a:t> Additional Costs to B at the central level:  13 pickers and packers, 2 data clerks taking orders from HF,  22 additional trips/month(because sealed packages take more space), packing material  and stationary for sealed boxes</a:t>
            </a:r>
          </a:p>
          <a:p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Summary of Results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sz="2400" dirty="0" smtClean="0"/>
              <a:t>System B performs significantly better than system A and control districts </a:t>
            </a:r>
          </a:p>
          <a:p>
            <a:r>
              <a:rPr lang="en-US" sz="2400" dirty="0" smtClean="0"/>
              <a:t>There is a significant and large decrease in number of days of </a:t>
            </a:r>
            <a:r>
              <a:rPr lang="en-US" sz="2400" dirty="0" err="1" smtClean="0"/>
              <a:t>stockouts</a:t>
            </a:r>
            <a:r>
              <a:rPr lang="en-US" sz="2400" dirty="0" smtClean="0"/>
              <a:t> in B districts compared to control</a:t>
            </a:r>
          </a:p>
          <a:p>
            <a:r>
              <a:rPr lang="en-US" sz="2400" dirty="0" smtClean="0"/>
              <a:t>Unmet demand is significantly lower in B districts compared to A and control</a:t>
            </a:r>
          </a:p>
          <a:p>
            <a:r>
              <a:rPr lang="en-US" sz="2400" dirty="0" smtClean="0"/>
              <a:t>Reporting rates from district health officers to </a:t>
            </a:r>
            <a:r>
              <a:rPr lang="en-US" sz="2400" dirty="0" err="1" smtClean="0"/>
              <a:t>MSL</a:t>
            </a:r>
            <a:r>
              <a:rPr lang="en-US" sz="2400" dirty="0" smtClean="0"/>
              <a:t> have increased during the pilot period for both A and B districts to nearly 100%</a:t>
            </a:r>
          </a:p>
          <a:p>
            <a:r>
              <a:rPr lang="en-US" sz="2400" dirty="0" smtClean="0"/>
              <a:t>Both A and B districts have significantly better storage conditions  than control districts after the pilot period</a:t>
            </a:r>
          </a:p>
          <a:p>
            <a:r>
              <a:rPr lang="en-US" sz="2400" dirty="0" smtClean="0"/>
              <a:t>Preliminary estimations for one drug show that the scale up of system B has the potential to avert a large number of under-five deaths</a:t>
            </a:r>
          </a:p>
          <a:p>
            <a:endParaRPr lang="en-US" sz="2000" b="1" dirty="0" smtClean="0"/>
          </a:p>
          <a:p>
            <a:pPr lvl="1"/>
            <a:endParaRPr lang="en-US" sz="1400" b="1" dirty="0" smtClean="0"/>
          </a:p>
          <a:p>
            <a:pPr lvl="1"/>
            <a:endParaRPr lang="en-US" sz="1400" dirty="0" smtClean="0"/>
          </a:p>
          <a:p>
            <a:pPr lvl="1">
              <a:buNone/>
            </a:pPr>
            <a:endParaRPr lang="en-US" sz="1400" dirty="0" smtClean="0"/>
          </a:p>
          <a:p>
            <a:endParaRPr lang="en-US" sz="1800" dirty="0" smtClean="0"/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Next Steps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endParaRPr lang="en-US" dirty="0" smtClean="0"/>
          </a:p>
          <a:p>
            <a:pPr lvl="1">
              <a:buFont typeface="Arial" pitchFamily="34" charset="0"/>
              <a:buChar char="•"/>
            </a:pPr>
            <a:r>
              <a:rPr lang="en-US" dirty="0" smtClean="0"/>
              <a:t>Press Release of Results: April 20</a:t>
            </a:r>
          </a:p>
          <a:p>
            <a:pPr lvl="1">
              <a:buFont typeface="Arial" pitchFamily="34" charset="0"/>
              <a:buChar char="•"/>
            </a:pPr>
            <a:r>
              <a:rPr lang="en-US" dirty="0" smtClean="0"/>
              <a:t>Cost-effectiveness analysis </a:t>
            </a:r>
          </a:p>
          <a:p>
            <a:pPr lvl="1">
              <a:buFont typeface="Arial" pitchFamily="34" charset="0"/>
              <a:buChar char="•"/>
            </a:pPr>
            <a:r>
              <a:rPr lang="en-US" dirty="0" smtClean="0"/>
              <a:t>Technical Discussions on scenarios for scale-up April 19-23</a:t>
            </a:r>
          </a:p>
          <a:p>
            <a:pPr lvl="1"/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581400"/>
            <a:ext cx="7772400" cy="1851025"/>
          </a:xfrm>
        </p:spPr>
        <p:txBody>
          <a:bodyPr>
            <a:noAutofit/>
          </a:bodyPr>
          <a:lstStyle/>
          <a:p>
            <a:r>
              <a:rPr lang="en-US" sz="2400" u="sng" dirty="0" smtClean="0"/>
              <a:t>For more information, contact:</a:t>
            </a: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smtClean="0"/>
              <a:t>Monique </a:t>
            </a:r>
            <a:r>
              <a:rPr lang="en-US" sz="2400" dirty="0" err="1" smtClean="0"/>
              <a:t>Vledder</a:t>
            </a: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smtClean="0"/>
              <a:t>Senior Health Specialist</a:t>
            </a:r>
            <a:br>
              <a:rPr lang="en-US" sz="2400" dirty="0" smtClean="0"/>
            </a:br>
            <a:r>
              <a:rPr lang="en-US" sz="2400" dirty="0" smtClean="0"/>
              <a:t>202-478-2518</a:t>
            </a:r>
            <a:br>
              <a:rPr lang="en-US" sz="2400" dirty="0" smtClean="0"/>
            </a:br>
            <a:r>
              <a:rPr lang="en-US" sz="2400" dirty="0" smtClean="0"/>
              <a:t>mvledder@worldbank.org</a:t>
            </a:r>
            <a:endParaRPr lang="en-US" sz="2400" dirty="0"/>
          </a:p>
        </p:txBody>
      </p:sp>
      <p:pic>
        <p:nvPicPr>
          <p:cNvPr id="3" name="Picture 2" descr="Bank_log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62400" y="1828800"/>
            <a:ext cx="1273378" cy="1295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partment of Environmental Servic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Department of Environmental Services</Template>
  <TotalTime>6213</TotalTime>
  <Words>909</Words>
  <Application>Microsoft Office PowerPoint</Application>
  <PresentationFormat>On-screen Show (4:3)</PresentationFormat>
  <Paragraphs>152</Paragraphs>
  <Slides>30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1" baseType="lpstr">
      <vt:lpstr>Department of Environmental Services</vt:lpstr>
      <vt:lpstr>Improving Patient Access to Malaria Drugs in Zambia   Results of a Pilot Project</vt:lpstr>
      <vt:lpstr>Partnership</vt:lpstr>
      <vt:lpstr>Introduction</vt:lpstr>
      <vt:lpstr>Why was the pilot designed?</vt:lpstr>
      <vt:lpstr>Problem: Drugs are often times unavailable in health facilities</vt:lpstr>
      <vt:lpstr>Slide 6</vt:lpstr>
      <vt:lpstr>Improving access to essential drugs in Zambia </vt:lpstr>
      <vt:lpstr>Slide 8</vt:lpstr>
      <vt:lpstr>Improving the overall supply chain</vt:lpstr>
      <vt:lpstr>Distribution Structure before the pilot</vt:lpstr>
      <vt:lpstr>Slide 11</vt:lpstr>
      <vt:lpstr>2 Interventions Tested</vt:lpstr>
      <vt:lpstr>System A Commodity Planners</vt:lpstr>
      <vt:lpstr>System B Commodity Planner + Sealed Packages</vt:lpstr>
      <vt:lpstr>Pilot Evaluation Design</vt:lpstr>
      <vt:lpstr>District Selection </vt:lpstr>
      <vt:lpstr>Slide 17</vt:lpstr>
      <vt:lpstr>Reduced Stockouts in A System</vt:lpstr>
      <vt:lpstr>Dramatically Reduced Stockouts in  B System</vt:lpstr>
      <vt:lpstr>Slide 20</vt:lpstr>
      <vt:lpstr>Days of Stockouts for Malaria Drugs reduced (Q4 2009=90 days)</vt:lpstr>
      <vt:lpstr>Far more people get their lifesaving drugs in B districts</vt:lpstr>
      <vt:lpstr>Average Reporting Rates  to MSL</vt:lpstr>
      <vt:lpstr>Improved Storage Conditions in intervention districts</vt:lpstr>
      <vt:lpstr>Impact on under five deaths</vt:lpstr>
      <vt:lpstr>Impact on under five deaths</vt:lpstr>
      <vt:lpstr>Costs of Improving the Supply Chain</vt:lpstr>
      <vt:lpstr>Summary of Results</vt:lpstr>
      <vt:lpstr>Next Steps</vt:lpstr>
      <vt:lpstr>For more information, contact: Monique Vledder Senior Health Specialist 202-478-2518 mvledder@worldbank.org</vt:lpstr>
    </vt:vector>
  </TitlesOfParts>
  <Company>The World Bank Group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Zambia Access To ACT Initiative Results of Public Pilot Evaluation</dc:title>
  <dc:creator>wb304103</dc:creator>
  <cp:lastModifiedBy>wb304103</cp:lastModifiedBy>
  <cp:revision>179</cp:revision>
  <dcterms:created xsi:type="dcterms:W3CDTF">2010-03-11T20:05:51Z</dcterms:created>
  <dcterms:modified xsi:type="dcterms:W3CDTF">2010-03-29T01:30:48Z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TC300067621033</vt:lpwstr>
  </property>
</Properties>
</file>